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3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</p:sldIdLst>
  <p:sldSz cy="5143500" cx="9144000"/>
  <p:notesSz cx="6858000" cy="9144000"/>
  <p:embeddedFontLst>
    <p:embeddedFont>
      <p:font typeface="Comfortaa SemiBold"/>
      <p:regular r:id="rId87"/>
      <p:bold r:id="rId88"/>
    </p:embeddedFont>
    <p:embeddedFont>
      <p:font typeface="Comfortaa"/>
      <p:regular r:id="rId89"/>
      <p:bold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font" Target="fonts/ComfortaaSemiBold-bold.fntdata"/><Relationship Id="rId43" Type="http://schemas.openxmlformats.org/officeDocument/2006/relationships/slide" Target="slides/slide38.xml"/><Relationship Id="rId87" Type="http://schemas.openxmlformats.org/officeDocument/2006/relationships/font" Target="fonts/ComfortaaSemiBold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Comfortaa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Comfortaa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b68a78601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b68a78601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db68a78601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cedc81aad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cedc81aad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dcedc81aad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cedc81aa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cedc81aa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highlight>
                  <a:srgbClr val="FFFFFF"/>
                </a:highlight>
              </a:rPr>
              <a:t>Ma trận là một mảng 2 chiều của các vô hướng tương tự như mảng 2 chiều trong các ngôn ngữ lập trình</a:t>
            </a:r>
            <a:endParaRPr/>
          </a:p>
        </p:txBody>
      </p:sp>
      <p:sp>
        <p:nvSpPr>
          <p:cNvPr id="168" name="Google Shape;168;gdcedc81aad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cedc81aad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cedc81aad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dcedc81aad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cedc81aad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cedc81aad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dcedc81aad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cedc81aad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cedc81aad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dcedc81aad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3f627076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3f627076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1800">
                <a:solidFill>
                  <a:srgbClr val="595959"/>
                </a:solidFill>
              </a:rPr>
              <a:t>Lưu ý phép nhân ma trận trên không phải là phép nhân từng phần tử của hai ma trận: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b="1" lang="en-US" sz="1400">
                <a:solidFill>
                  <a:srgbClr val="595959"/>
                </a:solidFill>
              </a:rPr>
              <a:t>Phép nhân từng phần tử Hadamard: </a:t>
            </a:r>
            <a:endParaRPr b="1" sz="1700">
              <a:highlight>
                <a:srgbClr val="FFFFFF"/>
              </a:highlight>
            </a:endParaRPr>
          </a:p>
        </p:txBody>
      </p:sp>
      <p:sp>
        <p:nvSpPr>
          <p:cNvPr id="212" name="Google Shape;212;g2f3f627076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ce7b23840_2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ce7b23840_2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dce7b23840_2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ce7b23840_2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ce7b23840_2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45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b="1" lang="en-US" sz="1700">
                <a:highlight>
                  <a:srgbClr val="FFFFFF"/>
                </a:highlight>
              </a:rPr>
              <a:t>Phép nhân từng phần tử Hadamard</a:t>
            </a:r>
            <a:endParaRPr b="1" sz="1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dce7b23840_2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ce7b23840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ce7b23840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dce7b23840_2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cedc81aad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cedc81aad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/>
              <a:t>Linear Transformation </a:t>
            </a:r>
            <a:endParaRPr sz="4400"/>
          </a:p>
          <a:p>
            <a:pPr indent="0" lvl="0" marL="0" rtl="0" algn="l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dcedc81aad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b68a78601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b68a78601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db68a78601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ce7b23840_2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ce7b23840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 </a:t>
            </a:r>
            <a:r>
              <a:rPr lang="en-US" sz="1100"/>
              <a:t>	 	 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/>
              <a:t>Identity and Inverse Matrices </a:t>
            </a:r>
            <a:endParaRPr sz="4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dce7b23840_2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ce7b23840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ce7b23840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/>
              <a:t>Closed</a:t>
            </a:r>
            <a:r>
              <a:rPr lang="en-US" sz="2800"/>
              <a:t>-Form Solutions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dce7b23840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ce7b23840_2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ce7b23840_2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3" name="Google Shape;283;gdce7b23840_2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5a409924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5a409924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e5a409924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d2c68b879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d2c68b879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7d2c68b879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f3f627076f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f3f627076f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f3f627076f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5a409924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5a409924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e5a409924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ebf843618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ebf843618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bf8436185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ebf8436185_4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ebf8436185_4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ebf8436185_4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bf8436185_4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ebf8436185_4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ebf8436185_4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cedc81aa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cedc81aa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Đại số tuyến tính là gì?</a:t>
            </a:r>
            <a:endParaRPr/>
          </a:p>
        </p:txBody>
      </p:sp>
      <p:sp>
        <p:nvSpPr>
          <p:cNvPr id="96" name="Google Shape;96;gdcedc81aa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5a4099249_1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5a4099249_1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e5a4099249_1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f5f11ef11e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f5f11ef11e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f5f11ef11e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ef44fa3ba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ef44fa3ba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ef44fa3ba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ce7b23840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ce7b23840_2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dce7b23840_2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ce7b23840_2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ce7b23840_2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dce7b23840_2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dce7b23840_2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dce7b23840_2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dce7b23840_2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ef44fa3ba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ef44fa3ba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ef44fa3ba0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ef44fa3ba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ef44fa3ba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ef44fa3ba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ce7b23840_2_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dce7b23840_2_1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dce7b23840_2_1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dce7b23840_2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dce7b23840_2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 	 	 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dce7b23840_2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cedc81aad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cedc81aad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Tại sao cần làm việc với đại số tuyến tính</a:t>
            </a:r>
            <a:endParaRPr/>
          </a:p>
        </p:txBody>
      </p:sp>
      <p:sp>
        <p:nvSpPr>
          <p:cNvPr id="107" name="Google Shape;107;gdcedc81aad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ce7b23840_2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dce7b23840_2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 	 	 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dce7b23840_2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d776e9e3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dd776e9e3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dd776e9e3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dec5ba6e12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dec5ba6e12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dec5ba6e12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d2c68b87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d2c68b87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7d2c68b87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5f11ef11e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f5f11ef11e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2f5f11ef11e_2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f5f11ef11e_2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f5f11ef11e_2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2f5f11ef11e_2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f44fa3ba0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ef44fa3ba0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ef44fa3ba0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ce7b23840_2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ce7b23840_2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dce7b23840_2_1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bf8436185_4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bf8436185_4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ebf8436185_4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d5674523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d5674523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dd5674523d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1cbb186b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51cbb186b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51cbb186b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d776e9e3b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dd776e9e3b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dd776e9e3b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d776e9e3b_1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d776e9e3b_1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dd776e9e3b_1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d7ce0bfc4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d7ce0bfc4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dd7ce0bfc4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7d2c68b87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7d2c68b87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numpy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endParaRPr sz="1050">
              <a:solidFill>
                <a:srgbClr val="4EC9B0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Hàm kiểm tra ma trận có đối xứng không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is_symmetric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allclose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Hàm kiểm tra ma trận có phải ma trận vuông không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is_square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Hàm kiểm tra ma trận có đủ số lượng chỉ số riêng không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has_eigenvalues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num_eigenvalues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eigenvalues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linalg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eigvals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eigenvalues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num_eigenvalues</a:t>
            </a:r>
            <a:endParaRPr sz="105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Hàm tính ma trận chuyển vị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transpose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endParaRPr sz="105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Hàm tính tích ma trận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matrix_multiply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result</a:t>
            </a:r>
            <a:endParaRPr sz="1050">
              <a:solidFill>
                <a:srgbClr val="9CDCFE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Nhập kích thước của ma trận vuông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"Nhập kích thước của ma trận vuông (n): 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Nhập ma trận A từ người dùng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"Nhập ma trận A:"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zeros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"A[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]: 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Kiểm tra nếu ma trận là ma trận đối xứng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is_symmetric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 trận đối xứng."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Tính và in ra danh sách chỉ số riêng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has_eigenvalues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eigenvalues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linalg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eigvals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Chỉ số riêng:"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eigenvalue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eigenvalues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"λ_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eigenvalue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Bạn muốn tính vectơ riêng (Y/N)? 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strip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lower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choice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Tính và in ra vectơ riêng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Vectơ riêng:"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eigenvalue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enumerate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eigenvalues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abs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eigenvalue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1e-10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US" sz="1050">
                <a:solidFill>
                  <a:srgbClr val="7CA66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# Kiểm tra nếu eigenvalue không gần bằng 0</a:t>
            </a:r>
            <a:endParaRPr sz="1050">
              <a:solidFill>
                <a:srgbClr val="7CA668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eigenvectors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np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linalg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eigenvector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eigenvectors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][:,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"v_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eigenvector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"v_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-US" sz="1050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1050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US" sz="1050">
                <a:solidFill>
                  <a:srgbClr val="B5CEA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= Không xác định (λ gần bằng 0)"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Chương trình kết thúc."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Không đủ số lượng chỉ số riêng để tính."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CDCAA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50">
                <a:solidFill>
                  <a:srgbClr val="CE9178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Ma trận không đối xứng, không thể thực hiện phân rã Eigendecomposition."</a:t>
            </a:r>
            <a:r>
              <a:rPr lang="en-US" sz="1050">
                <a:solidFill>
                  <a:srgbClr val="FFFFFF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FFFF"/>
              </a:solidFill>
              <a:highlight>
                <a:schemeClr val="dk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7d2c68b879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4b919cd04_9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4b919cd04_9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f4b919cd04_9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f4b919cd04_9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f4b919cd04_9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f4b919cd04_9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f4b919cd04_9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f4b919cd04_9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gf4b919cd04_9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dec5ba6e12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dec5ba6e12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dec5ba6e12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ec5ba6e1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ec5ba6e1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dec5ba6e12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f4b919cd04_9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f4b919cd04_9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f4b919cd04_9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53a2c9b0b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53a2c9b0b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53a2c9b0b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d2c68b879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d2c68b879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7d2c68b879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dd7ce0bfc4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dd7ce0bfc4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 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			</a:t>
            </a:r>
            <a:endParaRPr/>
          </a:p>
        </p:txBody>
      </p:sp>
      <p:sp>
        <p:nvSpPr>
          <p:cNvPr id="691" name="Google Shape;691;gdd7ce0bfc4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dec5ba6e12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dec5ba6e12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dec5ba6e12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f4e2dd889b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f4e2dd889b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f4e2dd889b_4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dec5ba6e12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dec5ba6e12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9267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b="1" lang="en-US" sz="950">
                <a:solidFill>
                  <a:srgbClr val="66D9EF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np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F9267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numpy </a:t>
            </a:r>
            <a:r>
              <a:rPr b="1" lang="en-US" sz="950">
                <a:solidFill>
                  <a:srgbClr val="F9267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linalg </a:t>
            </a:r>
            <a:r>
              <a:rPr b="1" lang="en-US" sz="950">
                <a:solidFill>
                  <a:srgbClr val="66D9EF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LA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m, n </a:t>
            </a:r>
            <a:r>
              <a:rPr b="1" lang="en-US" sz="950">
                <a:solidFill>
                  <a:srgbClr val="F9267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AE81FF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50">
                <a:solidFill>
                  <a:srgbClr val="AE81FF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b="1" lang="en-US" sz="950">
                <a:solidFill>
                  <a:srgbClr val="F9267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np.random.rand(m, n)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U, S, V </a:t>
            </a:r>
            <a:r>
              <a:rPr b="1" lang="en-US" sz="950">
                <a:solidFill>
                  <a:srgbClr val="F9267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LA.svd(A)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50">
                <a:solidFill>
                  <a:srgbClr val="3776CE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# checking if U, V are orthogonal and S is a diagonal matrix with</a:t>
            </a:r>
            <a:endParaRPr i="1" sz="950">
              <a:solidFill>
                <a:srgbClr val="3776CE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50">
                <a:solidFill>
                  <a:srgbClr val="3776CE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# nonnegative decreasing elements</a:t>
            </a:r>
            <a:endParaRPr i="1" sz="950">
              <a:solidFill>
                <a:srgbClr val="3776CE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66D9EF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'Frobenius norm of (UU^T - I) ='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, \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   LA.norm(U.dot(U.T) </a:t>
            </a:r>
            <a:r>
              <a:rPr b="1" lang="en-US" sz="950">
                <a:solidFill>
                  <a:srgbClr val="F9267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np.eye(m))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66D9EF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50">
                <a:solidFill>
                  <a:srgbClr val="AE81FF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S = '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, S, 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950">
                <a:solidFill>
                  <a:srgbClr val="AE81FF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50">
                <a:solidFill>
                  <a:srgbClr val="66D9EF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50">
                <a:solidFill>
                  <a:srgbClr val="E6DB74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'Frobenius norm of (VV^T - I) ='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, \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14300" rtl="0" algn="just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   LA.norm(V.dot(V.T) </a:t>
            </a:r>
            <a:r>
              <a:rPr b="1" lang="en-US" sz="950">
                <a:solidFill>
                  <a:srgbClr val="F9267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950">
                <a:solidFill>
                  <a:srgbClr val="F8F8F2"/>
                </a:solidFill>
                <a:highlight>
                  <a:srgbClr val="233445"/>
                </a:highlight>
                <a:latin typeface="Courier New"/>
                <a:ea typeface="Courier New"/>
                <a:cs typeface="Courier New"/>
                <a:sym typeface="Courier New"/>
              </a:rPr>
              <a:t> np.eye(n))</a:t>
            </a:r>
            <a:endParaRPr sz="950">
              <a:solidFill>
                <a:srgbClr val="F8F8F2"/>
              </a:solidFill>
              <a:highlight>
                <a:srgbClr val="23344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dec5ba6e12_0_1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7d2c68b879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7d2c68b879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7d2c68b879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7d2c68b879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7d2c68b879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7d2c68b879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dec5ba6e12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dec5ba6e12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 	 	 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2800"/>
              <a:t>Collaborative filtering (CF)</a:t>
            </a:r>
            <a:endParaRPr/>
          </a:p>
        </p:txBody>
      </p:sp>
      <p:sp>
        <p:nvSpPr>
          <p:cNvPr id="756" name="Google Shape;756;gdec5ba6e12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7d2c68b879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7d2c68b87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 	 	 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	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						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sz="2800"/>
              <a:t>Collaborative filtering (CF)</a:t>
            </a:r>
            <a:endParaRPr/>
          </a:p>
        </p:txBody>
      </p:sp>
      <p:sp>
        <p:nvSpPr>
          <p:cNvPr id="765" name="Google Shape;765;g27d2c68b879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dec5ba6e12_0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dec5ba6e12_0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dec5ba6e12_0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53a2c9b0b8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53a2c9b0b8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153a2c9b0b8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dec5ba6e12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dec5ba6e12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dec5ba6e12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7d2c68b879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7d2c68b879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27d2c68b879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7d2c68b879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7d2c68b879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27d2c68b879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7d2c68b879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7d2c68b879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27d2c68b879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7d2c68b879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7d2c68b879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27d2c68b879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dec5ba6e12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dec5ba6e12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750">
                <a:highlight>
                  <a:srgbClr val="FFFFFF"/>
                </a:highlight>
              </a:rPr>
              <a:t>Truncated SVD</a:t>
            </a:r>
            <a:endParaRPr sz="175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dec5ba6e12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7d2c68b879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7d2c68b879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27d2c68b879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7d2c68b879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7d2c68b879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27d2c68b879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7d2c68b879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7d2c68b879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27d2c68b879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8096a5316f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8096a5316f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g28096a5316f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5a409924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5a40992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e5a409924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db68a787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db68a787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7" name="Google Shape;897;gdb68a787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dcedc8192b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4" name="Google Shape;904;gdcedc8192b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cedc81aa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cedc81aa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dcedc81aa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93775" y="2976375"/>
            <a:ext cx="4229700" cy="2072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325" lIns="0" spcFirstLastPara="1" rIns="68675" wrap="square" tIns="34325">
            <a:noAutofit/>
          </a:bodyPr>
          <a:lstStyle>
            <a:lvl1pPr indent="-2286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900"/>
              <a:buNone/>
              <a:defRPr b="0" i="0" sz="1500">
                <a:solidFill>
                  <a:schemeClr val="l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921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  <a:defRPr sz="800">
                <a:solidFill>
                  <a:schemeClr val="lt2"/>
                </a:solidFill>
              </a:defRPr>
            </a:lvl2pPr>
            <a:lvl3pPr indent="-29210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  <a:defRPr sz="800">
                <a:solidFill>
                  <a:schemeClr val="lt2"/>
                </a:solidFill>
              </a:defRPr>
            </a:lvl3pPr>
            <a:lvl4pPr indent="-2921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  <a:defRPr sz="800">
                <a:solidFill>
                  <a:schemeClr val="lt2"/>
                </a:solidFill>
              </a:defRPr>
            </a:lvl4pPr>
            <a:lvl5pPr indent="-2921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000"/>
              <a:buChar char="-"/>
              <a:defRPr sz="800">
                <a:solidFill>
                  <a:schemeClr val="lt2"/>
                </a:solidFill>
              </a:defRPr>
            </a:lvl5pPr>
            <a:lvl6pPr indent="-2794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Char char="•"/>
              <a:defRPr sz="800">
                <a:solidFill>
                  <a:schemeClr val="lt2"/>
                </a:solidFill>
              </a:defRPr>
            </a:lvl6pPr>
            <a:lvl7pPr indent="-2794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Char char="•"/>
              <a:defRPr sz="800">
                <a:solidFill>
                  <a:schemeClr val="lt2"/>
                </a:solidFill>
              </a:defRPr>
            </a:lvl7pPr>
            <a:lvl8pPr indent="-2794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Char char="•"/>
              <a:defRPr sz="800">
                <a:solidFill>
                  <a:schemeClr val="lt2"/>
                </a:solidFill>
              </a:defRPr>
            </a:lvl8pPr>
            <a:lvl9pPr indent="-2794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800"/>
              <a:buChar char="•"/>
              <a:defRPr sz="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type="ctrTitle"/>
          </p:nvPr>
        </p:nvSpPr>
        <p:spPr>
          <a:xfrm>
            <a:off x="348700" y="929344"/>
            <a:ext cx="40530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325" lIns="0" spcFirstLastPara="1" rIns="68675" wrap="square" tIns="343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20" name="Google Shape;20;p2"/>
          <p:cNvCxnSpPr/>
          <p:nvPr/>
        </p:nvCxnSpPr>
        <p:spPr>
          <a:xfrm>
            <a:off x="276359" y="1662545"/>
            <a:ext cx="0" cy="255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569" y="97129"/>
            <a:ext cx="2198095" cy="46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>
  <p:cSld name="Divider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ctrTitle"/>
          </p:nvPr>
        </p:nvSpPr>
        <p:spPr>
          <a:xfrm>
            <a:off x="493776" y="1117997"/>
            <a:ext cx="49788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325" lIns="0" spcFirstLastPara="1" rIns="68675" wrap="square" tIns="34325">
            <a:noAutofit/>
          </a:bodyPr>
          <a:lstStyle>
            <a:lvl1pPr lvl="0" rtl="0" algn="l">
              <a:lnSpc>
                <a:spcPct val="10740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2700" cap="non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493776" y="2977753"/>
            <a:ext cx="49788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0" spcFirstLastPara="1" rIns="68675" wrap="square" tIns="34325">
            <a:noAutofit/>
          </a:bodyPr>
          <a:lstStyle>
            <a:lvl1pPr lvl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2500"/>
              <a:buNone/>
              <a:defRPr b="0" sz="21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500"/>
            </a:lvl2pPr>
            <a:lvl3pPr lvl="2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400"/>
            </a:lvl3pPr>
            <a:lvl4pPr lvl="3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/>
            </a:lvl4pPr>
            <a:lvl5pPr lvl="4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69850" y="719063"/>
            <a:ext cx="84444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325" lIns="68675" spcFirstLastPara="1" rIns="68675" wrap="square" tIns="343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425200" y="1366069"/>
            <a:ext cx="8389200" cy="3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75" spcFirstLastPara="1" rIns="68675" wrap="square" tIns="34325">
            <a:noAutofit/>
          </a:bodyPr>
          <a:lstStyle>
            <a:lvl1pPr indent="-3302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302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-"/>
              <a:defRPr>
                <a:latin typeface="Comfortaa"/>
                <a:ea typeface="Comfortaa"/>
                <a:cs typeface="Comfortaa"/>
                <a:sym typeface="Comfortaa"/>
              </a:defRPr>
            </a:lvl2pPr>
            <a:lvl3pPr indent="-33020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-"/>
              <a:defRPr>
                <a:latin typeface="Comfortaa"/>
                <a:ea typeface="Comfortaa"/>
                <a:cs typeface="Comfortaa"/>
                <a:sym typeface="Comfortaa"/>
              </a:defRPr>
            </a:lvl3pPr>
            <a:lvl4pPr indent="-3302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-"/>
              <a:defRPr>
                <a:latin typeface="Comfortaa"/>
                <a:ea typeface="Comfortaa"/>
                <a:cs typeface="Comfortaa"/>
                <a:sym typeface="Comfortaa"/>
              </a:defRPr>
            </a:lvl4pPr>
            <a:lvl5pPr indent="-3302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"/>
              <a:buChar char="-"/>
              <a:defRPr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"/>
              <a:buChar char="•"/>
              <a:defRPr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Double Content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51200" y="807713"/>
            <a:ext cx="8430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325" lIns="68675" spcFirstLastPara="1" rIns="68675" wrap="square" tIns="343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25200" y="1315594"/>
            <a:ext cx="3922800" cy="3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75" spcFirstLastPara="1" rIns="68675" wrap="square" tIns="34325">
            <a:noAutofit/>
          </a:bodyPr>
          <a:lstStyle>
            <a:lvl1pPr indent="-3302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•"/>
              <a:defRPr>
                <a:solidFill>
                  <a:srgbClr val="333333"/>
                </a:solidFill>
              </a:defRPr>
            </a:lvl1pPr>
            <a:lvl2pPr indent="-3302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2pPr>
            <a:lvl3pPr indent="-33020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3pPr>
            <a:lvl4pPr indent="-3302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4pPr>
            <a:lvl5pPr indent="-3302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389125" y="1283888"/>
            <a:ext cx="44556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75" spcFirstLastPara="1" rIns="68675" wrap="square" tIns="34325">
            <a:noAutofit/>
          </a:bodyPr>
          <a:lstStyle>
            <a:lvl1pPr indent="-330200" lvl="0" marL="4572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•"/>
              <a:defRPr>
                <a:solidFill>
                  <a:srgbClr val="333333"/>
                </a:solidFill>
              </a:defRPr>
            </a:lvl1pPr>
            <a:lvl2pPr indent="-330200" lvl="1" marL="9144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2pPr>
            <a:lvl3pPr indent="-330200" lvl="2" marL="13716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3pPr>
            <a:lvl4pPr indent="-330200" lvl="3" marL="18288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4pPr>
            <a:lvl5pPr indent="-330200" lvl="4" marL="228600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333333"/>
              </a:buClr>
              <a:buSzPts val="1600"/>
              <a:buChar char="-"/>
              <a:defRPr>
                <a:solidFill>
                  <a:srgbClr val="333333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ts val="1400"/>
              <a:buChar char="•"/>
              <a:defRPr>
                <a:solidFill>
                  <a:srgbClr val="333333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5294075" y="4819088"/>
            <a:ext cx="366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75" spcFirstLastPara="1" rIns="68675" wrap="square" tIns="343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3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51196" y="807706"/>
            <a:ext cx="78867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325" lIns="68675" spcFirstLastPara="1" rIns="68675" wrap="square" tIns="343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Georgia"/>
              <a:buNone/>
              <a:defRPr b="0" i="0" sz="26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25200" y="1384050"/>
            <a:ext cx="83877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75" spcFirstLastPara="1" rIns="68675" wrap="square" tIns="34325">
            <a:noAutofit/>
          </a:bodyPr>
          <a:lstStyle>
            <a:lvl1pPr indent="-330200" lvl="0" marL="4572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SemiBold"/>
              <a:buChar char="•"/>
              <a:defRPr i="0" sz="1400" u="none" cap="none" strike="noStrike">
                <a:latin typeface="Comfortaa SemiBold"/>
                <a:ea typeface="Comfortaa SemiBold"/>
                <a:cs typeface="Comfortaa SemiBold"/>
                <a:sym typeface="Comfortaa SemiBold"/>
              </a:defRPr>
            </a:lvl1pPr>
            <a:lvl2pPr indent="-330200" lvl="1" marL="9144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SemiBold"/>
              <a:buChar char="-"/>
              <a:defRPr i="0" sz="1400" u="none" cap="none" strike="noStrike">
                <a:latin typeface="Comfortaa SemiBold"/>
                <a:ea typeface="Comfortaa SemiBold"/>
                <a:cs typeface="Comfortaa SemiBold"/>
                <a:sym typeface="Comfortaa SemiBold"/>
              </a:defRPr>
            </a:lvl2pPr>
            <a:lvl3pPr indent="-330200" lvl="2" marL="13716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SemiBold"/>
              <a:buChar char="-"/>
              <a:defRPr i="0" sz="1400" u="none" cap="none" strike="noStrike">
                <a:latin typeface="Comfortaa SemiBold"/>
                <a:ea typeface="Comfortaa SemiBold"/>
                <a:cs typeface="Comfortaa SemiBold"/>
                <a:sym typeface="Comfortaa SemiBold"/>
              </a:defRPr>
            </a:lvl3pPr>
            <a:lvl4pPr indent="-330200" lvl="3" marL="18288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SemiBold"/>
              <a:buChar char="-"/>
              <a:defRPr i="0" sz="1400" u="none" cap="none" strike="noStrike">
                <a:latin typeface="Comfortaa SemiBold"/>
                <a:ea typeface="Comfortaa SemiBold"/>
                <a:cs typeface="Comfortaa SemiBold"/>
                <a:sym typeface="Comfortaa SemiBold"/>
              </a:defRPr>
            </a:lvl4pPr>
            <a:lvl5pPr indent="-330200" lvl="4" marL="22860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mfortaa SemiBold"/>
              <a:buChar char="-"/>
              <a:defRPr i="0" sz="1400" u="none" cap="none" strike="noStrike">
                <a:latin typeface="Comfortaa SemiBold"/>
                <a:ea typeface="Comfortaa SemiBold"/>
                <a:cs typeface="Comfortaa SemiBold"/>
                <a:sym typeface="Comfortaa SemiBold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 SemiBold"/>
              <a:buChar char="•"/>
              <a:defRPr i="0" sz="1400" u="none" cap="none" strike="noStrike">
                <a:latin typeface="Comfortaa SemiBold"/>
                <a:ea typeface="Comfortaa SemiBold"/>
                <a:cs typeface="Comfortaa SemiBold"/>
                <a:sym typeface="Comfortaa SemiBold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 SemiBold"/>
              <a:buChar char="•"/>
              <a:defRPr i="0" sz="1400" u="none" cap="none" strike="noStrike">
                <a:latin typeface="Comfortaa SemiBold"/>
                <a:ea typeface="Comfortaa SemiBold"/>
                <a:cs typeface="Comfortaa SemiBold"/>
                <a:sym typeface="Comfortaa SemiBold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 SemiBold"/>
              <a:buChar char="•"/>
              <a:defRPr i="0" sz="1400" u="none" cap="none" strike="noStrike">
                <a:latin typeface="Comfortaa SemiBold"/>
                <a:ea typeface="Comfortaa SemiBold"/>
                <a:cs typeface="Comfortaa SemiBold"/>
                <a:sym typeface="Comfortaa SemiBold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omfortaa SemiBold"/>
              <a:buChar char="•"/>
              <a:defRPr i="0" sz="1400" u="none" cap="none" strike="noStrike">
                <a:latin typeface="Comfortaa SemiBold"/>
                <a:ea typeface="Comfortaa SemiBold"/>
                <a:cs typeface="Comfortaa SemiBold"/>
                <a:sym typeface="Comfortaa SemiBold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5294075" y="4739831"/>
            <a:ext cx="366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75" spcFirstLastPara="1" rIns="68675" wrap="square" tIns="3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/>
        </p:nvSpPr>
        <p:spPr>
          <a:xfrm>
            <a:off x="5542161" y="162766"/>
            <a:ext cx="27693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25" lIns="68675" spcFirstLastPara="1" rIns="68675" wrap="square" tIns="343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Khoa Công Nghệ Thông Tin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TS. Nguyễn Văn Hiệu</a:t>
            </a:r>
            <a:endParaRPr b="1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8311897" y="101228"/>
            <a:ext cx="645300" cy="44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325" lIns="68675" spcFirstLastPara="1" rIns="68675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LOGO KHOA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2631" y="-24922"/>
            <a:ext cx="1824040" cy="3884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1555" y="105398"/>
            <a:ext cx="702733" cy="4667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43.png"/><Relationship Id="rId6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7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11" Type="http://schemas.openxmlformats.org/officeDocument/2006/relationships/image" Target="../media/image65.png"/><Relationship Id="rId10" Type="http://schemas.openxmlformats.org/officeDocument/2006/relationships/image" Target="../media/image63.png"/><Relationship Id="rId12" Type="http://schemas.openxmlformats.org/officeDocument/2006/relationships/image" Target="../media/image64.png"/><Relationship Id="rId9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61.png"/><Relationship Id="rId7" Type="http://schemas.openxmlformats.org/officeDocument/2006/relationships/image" Target="../media/image66.png"/><Relationship Id="rId8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Relationship Id="rId4" Type="http://schemas.openxmlformats.org/officeDocument/2006/relationships/image" Target="../media/image75.png"/><Relationship Id="rId5" Type="http://schemas.openxmlformats.org/officeDocument/2006/relationships/image" Target="../media/image69.png"/><Relationship Id="rId6" Type="http://schemas.openxmlformats.org/officeDocument/2006/relationships/image" Target="../media/image71.png"/><Relationship Id="rId7" Type="http://schemas.openxmlformats.org/officeDocument/2006/relationships/image" Target="../media/image9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2.png"/><Relationship Id="rId4" Type="http://schemas.openxmlformats.org/officeDocument/2006/relationships/image" Target="../media/image7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3.png"/><Relationship Id="rId4" Type="http://schemas.openxmlformats.org/officeDocument/2006/relationships/image" Target="../media/image98.png"/><Relationship Id="rId5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4.png"/><Relationship Id="rId4" Type="http://schemas.openxmlformats.org/officeDocument/2006/relationships/image" Target="../media/image93.png"/><Relationship Id="rId5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0.png"/><Relationship Id="rId4" Type="http://schemas.openxmlformats.org/officeDocument/2006/relationships/image" Target="../media/image79.png"/><Relationship Id="rId5" Type="http://schemas.openxmlformats.org/officeDocument/2006/relationships/image" Target="../media/image9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image" Target="../media/image8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9.png"/><Relationship Id="rId4" Type="http://schemas.openxmlformats.org/officeDocument/2006/relationships/image" Target="../media/image88.png"/><Relationship Id="rId5" Type="http://schemas.openxmlformats.org/officeDocument/2006/relationships/image" Target="../media/image102.png"/><Relationship Id="rId6" Type="http://schemas.openxmlformats.org/officeDocument/2006/relationships/image" Target="../media/image84.png"/><Relationship Id="rId7" Type="http://schemas.openxmlformats.org/officeDocument/2006/relationships/image" Target="../media/image87.png"/><Relationship Id="rId8" Type="http://schemas.openxmlformats.org/officeDocument/2006/relationships/image" Target="../media/image9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5.png"/><Relationship Id="rId4" Type="http://schemas.openxmlformats.org/officeDocument/2006/relationships/image" Target="../media/image9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5" Type="http://schemas.openxmlformats.org/officeDocument/2006/relationships/image" Target="../media/image105.png"/><Relationship Id="rId6" Type="http://schemas.openxmlformats.org/officeDocument/2006/relationships/image" Target="../media/image10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0.png"/><Relationship Id="rId4" Type="http://schemas.openxmlformats.org/officeDocument/2006/relationships/image" Target="../media/image113.png"/><Relationship Id="rId5" Type="http://schemas.openxmlformats.org/officeDocument/2006/relationships/image" Target="../media/image9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6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9.png"/><Relationship Id="rId7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8.png"/><Relationship Id="rId4" Type="http://schemas.openxmlformats.org/officeDocument/2006/relationships/image" Target="../media/image117.png"/><Relationship Id="rId5" Type="http://schemas.openxmlformats.org/officeDocument/2006/relationships/image" Target="../media/image114.png"/><Relationship Id="rId6" Type="http://schemas.openxmlformats.org/officeDocument/2006/relationships/image" Target="../media/image11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6.png"/><Relationship Id="rId4" Type="http://schemas.openxmlformats.org/officeDocument/2006/relationships/image" Target="../media/image111.png"/><Relationship Id="rId5" Type="http://schemas.openxmlformats.org/officeDocument/2006/relationships/image" Target="../media/image120.png"/><Relationship Id="rId6" Type="http://schemas.openxmlformats.org/officeDocument/2006/relationships/image" Target="../media/image11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1.png"/><Relationship Id="rId4" Type="http://schemas.openxmlformats.org/officeDocument/2006/relationships/image" Target="../media/image120.png"/><Relationship Id="rId5" Type="http://schemas.openxmlformats.org/officeDocument/2006/relationships/image" Target="../media/image116.png"/><Relationship Id="rId6" Type="http://schemas.openxmlformats.org/officeDocument/2006/relationships/image" Target="../media/image123.png"/><Relationship Id="rId7" Type="http://schemas.openxmlformats.org/officeDocument/2006/relationships/image" Target="../media/image119.png"/><Relationship Id="rId8" Type="http://schemas.openxmlformats.org/officeDocument/2006/relationships/image" Target="../media/image1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2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8.png"/><Relationship Id="rId4" Type="http://schemas.openxmlformats.org/officeDocument/2006/relationships/image" Target="../media/image8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22.png"/><Relationship Id="rId4" Type="http://schemas.openxmlformats.org/officeDocument/2006/relationships/image" Target="../media/image125.png"/><Relationship Id="rId5" Type="http://schemas.openxmlformats.org/officeDocument/2006/relationships/image" Target="../media/image1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8.png"/><Relationship Id="rId4" Type="http://schemas.openxmlformats.org/officeDocument/2006/relationships/image" Target="../media/image14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9.png"/><Relationship Id="rId4" Type="http://schemas.openxmlformats.org/officeDocument/2006/relationships/image" Target="../media/image126.png"/><Relationship Id="rId5" Type="http://schemas.openxmlformats.org/officeDocument/2006/relationships/image" Target="../media/image1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7.png"/><Relationship Id="rId4" Type="http://schemas.openxmlformats.org/officeDocument/2006/relationships/image" Target="../media/image1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4.png"/><Relationship Id="rId4" Type="http://schemas.openxmlformats.org/officeDocument/2006/relationships/image" Target="../media/image139.png"/><Relationship Id="rId11" Type="http://schemas.openxmlformats.org/officeDocument/2006/relationships/image" Target="../media/image140.png"/><Relationship Id="rId10" Type="http://schemas.openxmlformats.org/officeDocument/2006/relationships/image" Target="../media/image145.png"/><Relationship Id="rId9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6.png"/><Relationship Id="rId7" Type="http://schemas.openxmlformats.org/officeDocument/2006/relationships/image" Target="../media/image135.png"/><Relationship Id="rId8" Type="http://schemas.openxmlformats.org/officeDocument/2006/relationships/image" Target="../media/image1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6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3.png"/><Relationship Id="rId4" Type="http://schemas.openxmlformats.org/officeDocument/2006/relationships/image" Target="../media/image142.png"/><Relationship Id="rId10" Type="http://schemas.openxmlformats.org/officeDocument/2006/relationships/image" Target="../media/image151.png"/><Relationship Id="rId9" Type="http://schemas.openxmlformats.org/officeDocument/2006/relationships/image" Target="../media/image147.png"/><Relationship Id="rId5" Type="http://schemas.openxmlformats.org/officeDocument/2006/relationships/image" Target="../media/image152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3.png"/><Relationship Id="rId4" Type="http://schemas.openxmlformats.org/officeDocument/2006/relationships/image" Target="../media/image155.png"/><Relationship Id="rId5" Type="http://schemas.openxmlformats.org/officeDocument/2006/relationships/image" Target="../media/image1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70.png"/><Relationship Id="rId4" Type="http://schemas.openxmlformats.org/officeDocument/2006/relationships/image" Target="../media/image1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66.png"/><Relationship Id="rId4" Type="http://schemas.openxmlformats.org/officeDocument/2006/relationships/image" Target="../media/image158.png"/><Relationship Id="rId5" Type="http://schemas.openxmlformats.org/officeDocument/2006/relationships/image" Target="../media/image164.png"/><Relationship Id="rId6" Type="http://schemas.openxmlformats.org/officeDocument/2006/relationships/image" Target="../media/image1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63.png"/><Relationship Id="rId4" Type="http://schemas.openxmlformats.org/officeDocument/2006/relationships/image" Target="../media/image16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7.png"/><Relationship Id="rId4" Type="http://schemas.openxmlformats.org/officeDocument/2006/relationships/image" Target="../media/image17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6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towardsdatascience.com/linear-algebra-cheat-sheet-for-deep-learning-cd67aba4526c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6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Đại số tuyến tính cho học máy</a:t>
            </a:r>
            <a:endParaRPr/>
          </a:p>
        </p:txBody>
      </p:sp>
      <p:sp>
        <p:nvSpPr>
          <p:cNvPr id="84" name="Google Shape;84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Nguyễn Văn Hiệu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Công nghệ Thông tin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Vectơ (Vector)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Vectơ là </a:t>
            </a:r>
            <a:r>
              <a:rPr b="1" lang="en-US"/>
              <a:t>một mảng các vô hướng </a:t>
            </a:r>
            <a:r>
              <a:rPr lang="en-US"/>
              <a:t>như mảng một chiều trong ngôn ngữ lập trình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Các phần tử của vectơ được đánh địa chỉ và có thể truy cập qua địa chỉ tương ứng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Trực quan hóa vectơ</a:t>
            </a:r>
            <a:endParaRPr/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Modified&quot;:false,&quot;type&quot;:&quot;$&quot;,&quot;id&quot;:&quot;5&quot;,&quot;aid&quot;:null,&quot;backgroundColor&quot;:&quot;#FFFFFF&quot;,&quot;code&quot;:&quot;$x=\\,\\begin{pmatrix}\n{x_{1}}\\\\\n{x_{2}}\\\\\n{...}\\\\\n{x_{n}}\\\\\n\\end{pmatrix}$&quot;,&quot;font&quot;:{&quot;color&quot;:&quot;#595959&quot;,&quot;size&quot;:18,&quot;family&quot;:&quot;Arial&quot;},&quot;ts&quot;:1622107947471,&quot;cs&quot;:&quot;wBnttCHyRU6aYCjFEdvs8Q==&quot;,&quot;size&quot;:{&quot;width&quot;:130.83333333333334,&quot;height&quot;:146}}"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500" y="2310850"/>
            <a:ext cx="1246188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600" y="2310850"/>
            <a:ext cx="4260575" cy="24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(Matrix)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là </a:t>
            </a:r>
            <a:r>
              <a:rPr b="1" lang="en-US"/>
              <a:t>một mảng hai chiều </a:t>
            </a:r>
            <a:r>
              <a:rPr lang="en-US"/>
              <a:t>của các vô hướng như mảng 2 chiều trong ngôn ngữ lập trình ( ma trận là lưới hình </a:t>
            </a:r>
            <a:r>
              <a:rPr lang="en-US"/>
              <a:t>chữ</a:t>
            </a:r>
            <a:r>
              <a:rPr lang="en-US"/>
              <a:t> nhật 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m. n là hạng của ma trận A,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                ứng với hàng i (vectơ hàng) và cột j(vectơ cột).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Vectơ là trường hợp đặc biệt của ma trận  </a:t>
            </a:r>
            <a:endParaRPr/>
          </a:p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Modified&quot;:false,&quot;font&quot;:{&quot;color&quot;:&quot;#595959&quot;,&quot;size&quot;:18,&quot;family&quot;:&quot;Arial&quot;},&quot;id&quot;:&quot;6&quot;,&quot;aid&quot;:null,&quot;code&quot;:&quot;$A=\\,\\begin{bmatrix}\n{a_{11}}&amp;{a_{12}}&amp;{...}&amp;{a_{1n}}\\\\\n{a_{21}}&amp;{a_{22}}&amp;{...}&amp;{a_{2n}}\\\\\n{...}&amp;{...}&amp;{...}&amp;{...}\\\\\n{a_{m1}}&amp;{a_{m2}}&amp;{...}&amp;{a_{mn}}\\\\\n\\end{bmatrix}$&quot;,&quot;backgroundColor&quot;:&quot;#FFFFFF&quot;,&quot;type&quot;:&quot;$&quot;,&quot;ts&quot;:1622110348658,&quot;cs&quot;:&quot;+2mTot6ORXR/bOX8Hx106w==&quot;,&quot;size&quot;:{&quot;width&quot;:341.3333333333333,&quot;height&quot;:146}}"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550" y="2212610"/>
            <a:ext cx="325120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aid&quot;:null,&quot;font&quot;:{&quot;color&quot;:&quot;#595959&quot;,&quot;size&quot;:18,&quot;family&quot;:&quot;Arial&quot;},&quot;backgroundColorModified&quot;:false,&quot;code&quot;:&quot;$A_{i:\\,},\\,A_{:j}$&quot;,&quot;backgroundColor&quot;:&quot;#FFFFFF&quot;,&quot;id&quot;:&quot;7&quot;,&quot;ts&quot;:1622110886731,&quot;cs&quot;:&quot;GWqTZOfk65wry+177rRCiQ==&quot;,&quot;size&quot;:{&quot;width&quot;:90.5,&quot;height&quot;:28.833333333333332}}"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526" y="4099900"/>
            <a:ext cx="862013" cy="27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Tenxơ</a:t>
            </a:r>
            <a:r>
              <a:rPr lang="en-US"/>
              <a:t>(Tensor)</a:t>
            </a:r>
            <a:endParaRPr/>
          </a:p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Tenxơ là một mảng nhiều chiều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Hình ảnh màu RGB có ba chiều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Các trường hợp riêng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xem là tenxơ 2 chiều,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Vecto xem là tenxơ 1 chiều,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Vô hướng xem là tenxơ 0 chiều.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Phần tử (i,j,k) trên tenxơ ba chiều: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</a:t>
            </a:r>
            <a:endParaRPr/>
          </a:p>
        </p:txBody>
      </p:sp>
      <p:sp>
        <p:nvSpPr>
          <p:cNvPr id="182" name="Google Shape;18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150" y="1246525"/>
            <a:ext cx="3776875" cy="3322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backgroundColorModified&quot;:false,&quot;id&quot;:&quot;8&quot;,&quot;code&quot;:&quot;$A_{i,j,k}$&quot;,&quot;font&quot;:{&quot;size&quot;:18,&quot;family&quot;:&quot;Arial&quot;,&quot;color&quot;:&quot;#595959&quot;},&quot;type&quot;:&quot;$&quot;,&quot;aid&quot;:null,&quot;ts&quot;:1622112066136,&quot;cs&quot;:&quot;Xin/Mx5fkinZ3AGAFTv1Tw==&quot;,&quot;size&quot;:{&quot;width&quot;:56.333333333333336,&quot;height&quot;:28.833333333333332}}" id="184" name="Google Shape;18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525" y="4050200"/>
            <a:ext cx="536575" cy="274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chuyển vị(T</a:t>
            </a:r>
            <a:r>
              <a:rPr lang="en-US"/>
              <a:t>ranspose</a:t>
            </a:r>
            <a:r>
              <a:rPr lang="en-US"/>
              <a:t> of a matrix)</a:t>
            </a:r>
            <a:endParaRPr/>
          </a:p>
        </p:txBody>
      </p:sp>
      <p:sp>
        <p:nvSpPr>
          <p:cNvPr id="191" name="Google Shape;19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Chuyển vị là phép toán quan trọng trên ma trận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chuyển vị của A, ký hiệu       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Trường hợp riêng của ma trận: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&quot;:&quot;#FFFFFF&quot;,&quot;code&quot;:&quot;$A^{T}$&quot;,&quot;font&quot;:{&quot;color&quot;:&quot;#595959&quot;,&quot;family&quot;:&quot;Arial&quot;,&quot;size&quot;:18},&quot;aid&quot;:null,&quot;backgroundColorModified&quot;:false,&quot;id&quot;:&quot;9&quot;,&quot;type&quot;:&quot;$&quot;,&quot;ts&quot;:1622112552337,&quot;cs&quot;:&quot;0oSsjqqt8vdvxVibaN2Z6g==&quot;,&quot;size&quot;:{&quot;width&quot;:34.666666666666664,&quot;height&quot;:24}}"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00" y="1895900"/>
            <a:ext cx="3302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id&quot;:&quot;10&quot;,&quot;type&quot;:&quot;$&quot;,&quot;code&quot;:&quot;$\\left(A_{ij}^{T}\\right)=\\left(A_{ji}\\right)$&quot;,&quot;font&quot;:{&quot;size&quot;:18,&quot;family&quot;:&quot;Arial&quot;,&quot;color&quot;:&quot;#595959&quot;},&quot;backgroundColorModified&quot;:false,&quot;ts&quot;:1622112858487,&quot;cs&quot;:&quot;/NsmeshqJb993ed0qrIumA==&quot;,&quot;size&quot;:{&quot;width&quot;:160.33333333333334,&quot;height&quot;:51}}"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938" y="1760925"/>
            <a:ext cx="15271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id&quot;:&quot;6&quot;,&quot;type&quot;:&quot;$&quot;,&quot;font&quot;:{&quot;size&quot;:14,&quot;family&quot;:&quot;Arial&quot;,&quot;color&quot;:&quot;#595959&quot;},&quot;code&quot;:&quot;$\\text{A=}\\,\\begin{bmatrix}\n{a_{11}}&amp;{a_{12}}&amp;{...}&amp;{a_{1n}}\\\\\n{a_{21}}&amp;{a_{22}}&amp;{...}&amp;{a_{2n}}\\\\\n{...}&amp;{...}&amp;{...}&amp;{...}\\\\\n{a_{m1}}&amp;{a_{m2}}&amp;{...}&amp;{a_{mn}}\\\\\n\\end{bmatrix}\\implies A^{T}\\text{=}\\begin{bmatrix}\n{a_{11}}&amp;{a_{21}}&amp;{...}&amp;{a_{m1}}\\\\\n{a_{12}}&amp;{a_{22}}&amp;{...}&amp;{a_{m2}}\\\\\n{...}&amp;{...}&amp;{...}&amp;{...}\\\\\n{a_{1n}}&amp;{a_{2n}}&amp;{...}&amp;{a_{mn}}\\\\\n\\end{bmatrix}$&quot;,&quot;aid&quot;:null,&quot;backgroundColor&quot;:&quot;#FFFFFF&quot;,&quot;ts&quot;:1622113180224,&quot;cs&quot;:&quot;YcppVrG8zLxlY1HnHRa/iQ==&quot;,&quot;size&quot;:{&quot;width&quot;:574.5000000000001,&quot;height&quot;:114}}"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13619" y="2386980"/>
            <a:ext cx="5472112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&quot;,&quot;aid&quot;:null,&quot;font&quot;:{&quot;family&quot;:&quot;Arial&quot;,&quot;color&quot;:&quot;#595959&quot;,&quot;size&quot;:18},&quot;id&quot;:&quot;11&quot;,&quot;backgroundColorModified&quot;:false,&quot;code&quot;:&quot;$x=\\left[x_{1},x_{2},...x_{n}\\right]^{T}$&quot;,&quot;ts&quot;:1622113274112,&quot;cs&quot;:&quot;kJppxduAVQTfZpDAcDl1uw==&quot;,&quot;size&quot;:{&quot;width&quot;:229.59999999999994,&quot;height&quot;:33.600000000000016}}" id="196" name="Google Shape;19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4175" y="4248825"/>
            <a:ext cx="218694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595959&quot;,&quot;family&quot;:&quot;Arial&quot;,&quot;size&quot;:18},&quot;backgroundColorModified&quot;:false,&quot;aid&quot;:null,&quot;type&quot;:&quot;$&quot;,&quot;backgroundColor&quot;:&quot;#FFFFFF&quot;,&quot;code&quot;:&quot;$a=a^{T}$&quot;,&quot;id&quot;:&quot;11&quot;,&quot;ts&quot;:1622113568677,&quot;cs&quot;:&quot;vf9RJm6nXOCtfyNu0icsxg==&quot;,&quot;size&quot;:{&quot;width&quot;:80.83333333333333,&quot;height&quot;:24.333333333333332}}" id="197" name="Google Shape;19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4572" y="4337100"/>
            <a:ext cx="769938" cy="2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Cộng ma trận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Cộng ma trận cùng kích thước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Nếu ma trận A và B có cùng kích thước mxn: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Cộng hoặc nhân ma trận với một số ( một vô hướng)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Các ký hiệu trên thường ít sử dụng trong học máy: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Cộng ma trận với vectơ</a:t>
            </a:r>
            <a:endParaRPr b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aid&quot;:null,&quot;code&quot;:&quot;$C=A+B\\implies C_{ij}=A_{ij}+B_{ij}$&quot;,&quot;backgroundColorModified&quot;:false,&quot;backgroundColor&quot;:&quot;#FFFFFF&quot;,&quot;id&quot;:&quot;12&quot;,&quot;type&quot;:&quot;$&quot;,&quot;font&quot;:{&quot;color&quot;:&quot;#595959&quot;,&quot;size&quot;:18,&quot;family&quot;:&quot;Arial&quot;},&quot;ts&quot;:1622113878933,&quot;cs&quot;:&quot;xblY0TchcUkur3lOckraUg==&quot;,&quot;size&quot;:{&quot;width&quot;:394,&quot;height&quot;:29}}"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987825"/>
            <a:ext cx="37528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595959&quot;,&quot;size&quot;:18,&quot;family&quot;:&quot;Arial&quot;},&quot;backgroundColorModified&quot;:false,&quot;backgroundColor&quot;:&quot;#FFFFFF&quot;,&quot;id&quot;:&quot;12&quot;,&quot;type&quot;:&quot;$&quot;,&quot;code&quot;:&quot;$D=aA+c\\implies D_{ij}=aA_{ij}+c$&quot;,&quot;aid&quot;:null,&quot;ts&quot;:1622114147653,&quot;cs&quot;:&quot;qVVcEEHxUIFaqzNjoprB2w==&quot;,&quot;size&quot;:{&quot;width&quot;:396,&quot;height&quot;:29}}"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725" y="2911222"/>
            <a:ext cx="377190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id&quot;:&quot;12&quot;,&quot;aid&quot;:null,&quot;font&quot;:{&quot;size&quot;:18,&quot;family&quot;:&quot;Arial&quot;,&quot;color&quot;:&quot;#595959&quot;},&quot;backgroundColor&quot;:&quot;#FFFFFF&quot;,&quot;code&quot;:&quot;$C=A+b\\implies C_{ji}=A_{ji}+b_{j}$&quot;,&quot;type&quot;:&quot;$&quot;,&quot;ts&quot;:1622114466473,&quot;cs&quot;:&quot;GYlVrDKxrXmpvBOaA6t6ew==&quot;,&quot;size&quot;:{&quot;width&quot;:369.3333333333333,&quot;height&quot;:29}}" id="208" name="Google Shape;20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050" y="4082372"/>
            <a:ext cx="3517900" cy="2762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232250" y="18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Nhân ma trận</a:t>
            </a:r>
            <a:endParaRPr/>
          </a:p>
        </p:txBody>
      </p:sp>
      <p:sp>
        <p:nvSpPr>
          <p:cNvPr id="215" name="Google Shape;21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725" y="762425"/>
            <a:ext cx="6633650" cy="39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Nhân ma trận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11700" y="1084513"/>
            <a:ext cx="85206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Tính chất phép nhân ma trận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Tính kết hợp: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Tính phân phối: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Tính giao hoán: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Tính chuyển vị:</a:t>
            </a:r>
            <a:endParaRPr/>
          </a:p>
        </p:txBody>
      </p:sp>
      <p:sp>
        <p:nvSpPr>
          <p:cNvPr id="224" name="Google Shape;22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font&quot;:{&quot;size&quot;:18,&quot;family&quot;:&quot;Arial&quot;,&quot;color&quot;:&quot;#595959&quot;},&quot;backgroundColorModified&quot;:false,&quot;aid&quot;:null,&quot;code&quot;:&quot;$A.\\left(B.C\\right)=\\left(A.B\\right).C$&quot;,&quot;backgroundColor&quot;:&quot;#FFFFFF&quot;,&quot;type&quot;:&quot;$&quot;,&quot;id&quot;:&quot;13&quot;,&quot;ts&quot;:1622119285963,&quot;cs&quot;:&quot;4A6QWMRwufcetJgucDNCCw==&quot;,&quot;size&quot;:{&quot;width&quot;:257.99999999999994,&quot;height&quot;:28.600000000000012}}"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616" y="1776625"/>
            <a:ext cx="2457450" cy="2724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&quot;,&quot;font&quot;:{&quot;color&quot;:&quot;#595959&quot;,&quot;family&quot;:&quot;Arial&quot;,&quot;size&quot;:18},&quot;backgroundColorModified&quot;:false,&quot;code&quot;:&quot;$A.\\left(B+C\\right)=\\left(A.B\\right)+\\left(A.C\\right)$&quot;,&quot;id&quot;:&quot;13&quot;,&quot;aid&quot;:null,&quot;ts&quot;:1622119327078,&quot;cs&quot;:&quot;r1h54OeYo2IFnLEE6rHIsw==&quot;,&quot;size&quot;:{&quot;width&quot;:355.3333333333333,&quot;height&quot;:28.666666666666668}}"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2491" y="2624342"/>
            <a:ext cx="3384550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aid&quot;:null,&quot;id&quot;:&quot;13&quot;,&quot;code&quot;:&quot;$x^{T}.y=y^{T}.x$&quot;,&quot;font&quot;:{&quot;color&quot;:&quot;#595959&quot;,&quot;family&quot;:&quot;Arial&quot;,&quot;size&quot;:18},&quot;type&quot;:&quot;$&quot;,&quot;backgroundColor&quot;:&quot;#FFFFFF&quot;,&quot;ts&quot;:1622119517573,&quot;cs&quot;:&quot;ytGfKNAuoDwaZrhnhu79lw==&quot;,&quot;size&quot;:{&quot;width&quot;:150.66666666666666,&quot;height&quot;:29.833333333333332}}"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8001" y="3477892"/>
            <a:ext cx="1435100" cy="284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\\left(A.B\\right)^{T}=B^{T}.A^{T}$&quot;,&quot;font&quot;:{&quot;family&quot;:&quot;Arial&quot;,&quot;color&quot;:&quot;#595959&quot;,&quot;size&quot;:18},&quot;aid&quot;:null,&quot;backgroundColorModified&quot;:false,&quot;backgroundColor&quot;:&quot;#FFFFFF&quot;,&quot;id&quot;:&quot;13&quot;,&quot;type&quot;:&quot;$&quot;,&quot;ts&quot;:1622119674342,&quot;cs&quot;:&quot;4QgQG39FW7V+XKdlNTuUKw==&quot;,&quot;size&quot;:{&quot;width&quot;:211.83333333333337,&quot;height&quot;:33.666666666666664}}" id="228" name="Google Shape;22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489" y="4248346"/>
            <a:ext cx="2017713" cy="3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Phép nhân Hadamard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520600" cy="36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Phép nhân </a:t>
            </a:r>
            <a:r>
              <a:rPr lang="en-US"/>
              <a:t>từng phần tử của hai ma trận cùng cấp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Phép chia từng phần tử của hai ma trận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Phép lũy thừa từng phần tử của ma trận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aid&quot;:null,&quot;backgroundColor&quot;:&quot;#FFFFFF&quot;,&quot;id&quot;:&quot;13&quot;,&quot;font&quot;:{&quot;color&quot;:&quot;#595959&quot;,&quot;family&quot;:&quot;Arial&quot;,&quot;size&quot;:18},&quot;type&quot;:&quot;$&quot;,&quot;code&quot;:&quot;$H_{m\\times n}\\,=\\,A_{m\\times n}\\circ B\\,_{m\\times n}\\implies H_{ij}=A_{ij}.B_{ij}$&quot;,&quot;backgroundColorModified&quot;:false,&quot;ts&quot;:1622118109081,&quot;cs&quot;:&quot;M5lZB0HgM2b60f0+jySAIQ==&quot;,&quot;size&quot;:{&quot;width&quot;:523.5,&quot;height&quot;:29}}" id="237" name="Google Shape;2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063" y="1840442"/>
            <a:ext cx="4986338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backgroundColor&quot;:&quot;#FFFFFF&quot;,&quot;backgroundColorModified&quot;:false,&quot;code&quot;:&quot;$H_{m\\times n}\\,=\\,A_{m\\times n}\\div B\\,_{m\\times n}\\implies H_{ij}=A_{ij}\\div B_{ij}$&quot;,&quot;font&quot;:{&quot;family&quot;:&quot;Arial&quot;,&quot;size&quot;:18,&quot;color&quot;:&quot;#595959&quot;},&quot;id&quot;:&quot;13&quot;,&quot;aid&quot;:null,&quot;ts&quot;:1622118554124,&quot;cs&quot;:&quot;rryCTIY3VvuJjziXcwXD+Q==&quot;,&quot;size&quot;:{&quot;width&quot;:553.5,&quot;height&quot;:29}}" id="238" name="Google Shape;2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6350" y="3092690"/>
            <a:ext cx="5272088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3&quot;,&quot;aid&quot;:null,&quot;font&quot;:{&quot;color&quot;:&quot;#595959&quot;,&quot;size&quot;:18,&quot;family&quot;:&quot;Arial&quot;},&quot;code&quot;:&quot;$H_{m\\times n}\\,=\\,A_{m\\times n}^{p}\\implies H_{ij}=A_{ij}^{p}$&quot;,&quot;type&quot;:&quot;$&quot;,&quot;backgroundColorModified&quot;:false,&quot;backgroundColor&quot;:&quot;#FFFFFF&quot;,&quot;ts&quot;:1622118709206,&quot;cs&quot;:&quot;lqQUVnGkED1YYWfK8KzhSA==&quot;,&quot;size&quot;:{&quot;width&quot;:375,&quot;height&quot;:35.666666666666664}}" id="239" name="Google Shape;2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3301" y="4142877"/>
            <a:ext cx="3571875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8450" y="145200"/>
            <a:ext cx="2377949" cy="10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00" y="257425"/>
            <a:ext cx="4156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Ví dụ tenxơ trong học máy</a:t>
            </a:r>
            <a:endParaRPr b="1"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389600"/>
            <a:ext cx="2454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Vectơ </a:t>
            </a:r>
            <a:r>
              <a:rPr b="1" lang="en-US" sz="1400"/>
              <a:t>x</a:t>
            </a:r>
            <a:r>
              <a:rPr lang="en-US" sz="1400"/>
              <a:t> được chuyển thành vectơ </a:t>
            </a:r>
            <a:r>
              <a:rPr b="1" lang="en-US" sz="1400"/>
              <a:t>y</a:t>
            </a:r>
            <a:r>
              <a:rPr lang="en-US" sz="1400"/>
              <a:t> bởi phép nhân giữa ma trận </a:t>
            </a:r>
            <a:r>
              <a:rPr b="1" lang="en-US" sz="1400"/>
              <a:t>W </a:t>
            </a:r>
            <a:r>
              <a:rPr lang="en-US" sz="1400"/>
              <a:t>và </a:t>
            </a:r>
            <a:r>
              <a:rPr b="1" lang="en-US" sz="1400"/>
              <a:t>x</a:t>
            </a:r>
            <a:endParaRPr b="1" sz="1400"/>
          </a:p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6575" y="1018375"/>
            <a:ext cx="5228749" cy="392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Biến đổi tuyến tính( linear transformation)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1152475"/>
            <a:ext cx="8520600" cy="3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 phương trình và n ẩn</a:t>
            </a:r>
            <a:r>
              <a:rPr lang="en-U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A là phép biến đổi tuyến tính tờ vectơ x sang vectơ b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Đôi khi chúng ta đi tìm x khi biết A và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aid&quot;:null,&quot;code&quot;:&quot;$Ax=b$&quot;,&quot;type&quot;:&quot;$&quot;,&quot;backgroundColorModified&quot;:false,&quot;font&quot;:{&quot;family&quot;:&quot;Arial&quot;,&quot;size&quot;:18,&quot;color&quot;:&quot;#595959&quot;},&quot;backgroundColor&quot;:&quot;#FFFFFF&quot;,&quot;id&quot;:&quot;15&quot;,&quot;ts&quot;:1622135341490,&quot;cs&quot;:&quot;pS6zpl6wY0DIw1zUkcdSTg==&quot;,&quot;size&quot;:{&quot;width&quot;:85.83333333333333,&quot;height&quot;:20.833333333333332}}"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100" y="1267254"/>
            <a:ext cx="817563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6&quot;,&quot;backgroundColorModified&quot;:false,&quot;code&quot;:&quot;$A\\in R^{n\\times n}\\,,\\,b\\in R^{n}$&quot;,&quot;type&quot;:&quot;$&quot;,&quot;font&quot;:{&quot;family&quot;:&quot;Arial&quot;,&quot;size&quot;:14,&quot;color&quot;:&quot;#595959&quot;},&quot;aid&quot;:null,&quot;backgroundColor&quot;:&quot;#FFFFFF&quot;,&quot;ts&quot;:1622135488333,&quot;cs&quot;:&quot;83f2pjs6/yTa5u/ZIRYKjw==&quot;,&quot;size&quot;:{&quot;width&quot;:169.83333333333334,&quot;height&quot;:19.833333333333332}}"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668" y="1581619"/>
            <a:ext cx="1617663" cy="188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color&quot;:&quot;#595959&quot;,&quot;size&quot;:18},&quot;code&quot;:&quot;\\begin{gather*}\n{{A_{11}x_{1}}+{{A_{12}x_{2}}+...}{+A_{1n}}x_{n}=b_{1}}\\\\\n{{A_{21}}{x_{1}+A_{22}}{x_{2}+...}{+A_{2n}x_{n}}=b_{2}}\\\\\n{{...}\\,\\,\\,\\,\\,\\,\\,\\,\\,\\,\\,\\,\\,\\,\\,\\,\\,\\,...\\,\\,\\,\\,\\,\\,}\\\\\n{{A_{n1}}{x_{1}+A_{n2}x_{2}}{+...}+{A_{nn}x_{n}=b_{n}}}\t\n\\end{gather*}&quot;,&quot;backgroundColorModified&quot;:false,&quot;id&quot;:&quot;6&quot;,&quot;type&quot;:&quot;gather*&quot;,&quot;backgroundColor&quot;:&quot;#FFFFFF&quot;,&quot;aid&quot;:null,&quot;ts&quot;:1622135965299,&quot;cs&quot;:&quot;5HtPaVl09bOyKkqK9/3qUA==&quot;,&quot;size&quot;:{&quot;width&quot;:403.6666666666667,&quot;height&quot;:135.00000000000003}}" id="260" name="Google Shape;2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288" y="1465699"/>
            <a:ext cx="384492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color&quot;:&quot;#595959&quot;,&quot;size&quot;:14},&quot;type&quot;:&quot;$&quot;,&quot;backgroundColorModified&quot;:false,&quot;backgroundColor&quot;:&quot;#FFFFFF&quot;,&quot;code&quot;:&quot;$\\text{A=}\\,\\begin{bmatrix}\n{A_{11}}&amp;{\\cdots}&amp;{A_{1n}}\\\\\n{\\vdots}&amp;{\\vdots}&amp;{\\vdots}\\\\\n{A_{n1}}&amp;{\\dots}&amp;{A_{nn}}\\\\\n\\end{bmatrix},\\,x=\\begin{bmatrix}\n{x_{1}}\\\\\n{\\vdots}\\\\\n{x_{n}}\\\\\n\\end{bmatrix},\\,b=\\begin{bmatrix}\n{b_{1}}\\\\\n{\\vdots}\\\\\n{b_{n}}\\\\\n\\end{bmatrix}$&quot;,&quot;id&quot;:&quot;6&quot;,&quot;aid&quot;:null,&quot;ts&quot;:1622136483935,&quot;cs&quot;:&quot;HTbwl9vmCXxPy8yXPvGVtw==&quot;,&quot;size&quot;:{&quot;width&quot;:407.6666666666667,&quot;height&quot;:95}}" id="261" name="Google Shape;26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6385" y="3199555"/>
            <a:ext cx="3883025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Giới thiệu đại số tuyến tính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Các khái niệm cơ bản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Nhân ma trận và vectơ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Ma trận đơn vị và ma trận nghịch đảo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Vectơ riêng, chỉ số riêng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US"/>
              <a:t>Phân rã ma trận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Chéo hóa ma trận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SVD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đơn vị ( identity </a:t>
            </a:r>
            <a:r>
              <a:rPr lang="en-US"/>
              <a:t>matrix</a:t>
            </a:r>
            <a:r>
              <a:rPr lang="en-US"/>
              <a:t>) </a:t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đơn vị cấp n ký hiệu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/>
          </a:p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Modified&quot;:false,&quot;backgroundColor&quot;:&quot;#FFFFFF&quot;,&quot;type&quot;:&quot;$&quot;,&quot;font&quot;:{&quot;family&quot;:&quot;Arial&quot;,&quot;size&quot;:12,&quot;color&quot;:&quot;#595959&quot;},&quot;aid&quot;:null,&quot;code&quot;:&quot;$I_{n}=\\begin{bmatrix}\n{1}&amp;{\\cdots}&amp;{0}&amp;{\\cdots}&amp;{0}\\\\\n{\\vdots}&amp;{\\ddots}&amp;{\\vdots}&amp;{\\vdots}&amp;{\\vdots}\\\\\n{0}&amp;{\\cdots}&amp;{1}&amp;{\\cdots}&amp;{0}\\\\\n{\\vdots}&amp;{\\vdots}&amp;{\\vdots}&amp;{\\ddots}&amp;{\\vdots}\\\\\n{0}&amp;{\\cdots}&amp;{0}&amp;{\\cdots}&amp;{1}\\\\\n\\end{bmatrix}$&quot;,&quot;id&quot;:&quot;15&quot;,&quot;ts&quot;:1622137771778,&quot;cs&quot;:&quot;opPYnR5KLbAqLkx5SeY7ew==&quot;,&quot;size&quot;:{&quot;width&quot;:212.66666666666663,&quot;height&quot;:152.99999999999997}}"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9002" y="1876601"/>
            <a:ext cx="202565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&quot;,&quot;backgroundColor&quot;:&quot;#FFFFFF&quot;,&quot;id&quot;:&quot;17&quot;,&quot;code&quot;:&quot;$x\\in R^{n},\\,I_{n}x\\,=\\,x.$&quot;,&quot;backgroundColorModified&quot;:false,&quot;font&quot;:{&quot;size&quot;:18,&quot;color&quot;:&quot;#595959&quot;,&quot;family&quot;:&quot;Arial&quot;},&quot;ts&quot;:1622137985093,&quot;cs&quot;:&quot;Diu6LFjXA8E4XIBcMs6eRw==&quot;,&quot;size&quot;:{&quot;width&quot;:211.83333333333334,&quot;height&quot;:25}}" id="271" name="Google Shape;2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75" y="3587525"/>
            <a:ext cx="2017713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 trận nghịch đảo( Inverse matrix)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</a:t>
            </a:r>
            <a:r>
              <a:rPr lang="en-US"/>
              <a:t>hương pháp dùng định thức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Phương pháp biến đổi sơ cấp</a:t>
            </a:r>
            <a:endParaRPr/>
          </a:p>
        </p:txBody>
      </p:sp>
      <p:sp>
        <p:nvSpPr>
          <p:cNvPr id="279" name="Google Shape;27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</a:t>
            </a:r>
            <a:r>
              <a:rPr lang="en-US"/>
              <a:t>a trận nghịch đảo( Inverse matrix)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Ma trận </a:t>
            </a:r>
            <a:r>
              <a:rPr lang="en-US">
                <a:solidFill>
                  <a:schemeClr val="dk1"/>
                </a:solidFill>
              </a:rPr>
              <a:t>nghịch</a:t>
            </a:r>
            <a:r>
              <a:rPr lang="en-US">
                <a:solidFill>
                  <a:schemeClr val="dk1"/>
                </a:solidFill>
              </a:rPr>
              <a:t> đảo của ma trận vuông A được định nghĩa: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Giải phương trình        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>
                <a:solidFill>
                  <a:schemeClr val="dk1"/>
                </a:solidFill>
              </a:rPr>
              <a:t>Vấn đề:  tìm ma trận nghịch đảo của ma trận A</a:t>
            </a:r>
            <a:r>
              <a:rPr lang="en-US">
                <a:solidFill>
                  <a:schemeClr val="dk1"/>
                </a:solidFill>
              </a:rPr>
              <a:t>                   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Phương pháp định thức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Phương pháp biến đổi cơ bản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Lưu ý: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type&quot;:&quot;$&quot;,&quot;font&quot;:{&quot;color&quot;:&quot;#595959&quot;,&quot;size&quot;:18,&quot;family&quot;:&quot;Arial&quot;},&quot;id&quot;:&quot;18&quot;,&quot;code&quot;:&quot;$A^{-1}A=I_{n}$&quot;,&quot;backgroundColor&quot;:&quot;#FFFFFF&quot;,&quot;aid&quot;:null,&quot;backgroundColorModified&quot;:false,&quot;ts&quot;:1622138222678,&quot;cs&quot;:&quot;fjG+6FHplEphJbsH6IMo7Q==&quot;,&quot;size&quot;:{&quot;width&quot;:129.16666666666666,&quot;height&quot;:28.333333333333332}}"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663" y="1547550"/>
            <a:ext cx="1230313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code&quot;:&quot;$Ax=b$&quot;,&quot;type&quot;:&quot;$&quot;,&quot;backgroundColorModified&quot;:false,&quot;font&quot;:{&quot;family&quot;:&quot;Arial&quot;,&quot;size&quot;:18,&quot;color&quot;:&quot;#595959&quot;},&quot;backgroundColor&quot;:&quot;#FFFFFF&quot;,&quot;id&quot;:&quot;15&quot;,&quot;ts&quot;:1622135341490,&quot;cs&quot;:&quot;pS6zpl6wY0DIw1zUkcdSTg==&quot;,&quot;size&quot;:{&quot;width&quot;:85.83333333333333,&quot;height&quot;:20.833333333333332}}" id="289" name="Google Shape;2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325" y="1948001"/>
            <a:ext cx="817575" cy="133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gather*&quot;,&quot;font&quot;:{&quot;family&quot;:&quot;Arial&quot;,&quot;color&quot;:&quot;#595959&quot;,&quot;size&quot;:12},&quot;backgroundColor&quot;:&quot;#FFFFFF&quot;,&quot;backgroundColorModified&quot;:false,&quot;code&quot;:&quot;\\begin{gather*}\n{A^{-1}Ax=A^{-1}b}\\\\\n{I_{n}x\\,=\\,A^{-1}b}\\\\\n{x=\\,A^{-1}b}\t\n\\end{gather*}&quot;,&quot;id&quot;:&quot;15&quot;,&quot;ts&quot;:1622138463947,&quot;cs&quot;:&quot;MS3UbbEbAiMJ7mNhtapH2w==&quot;,&quot;size&quot;:{&quot;width&quot;:121.33333333333333,&quot;height&quot;:70.66666666666663}}" id="290" name="Google Shape;2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7400" y="2259150"/>
            <a:ext cx="1813324" cy="86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18,&quot;family&quot;:&quot;Arial&quot;,&quot;color&quot;:&quot;#595959&quot;},&quot;aid&quot;:null,&quot;backgroundColor&quot;:&quot;#FFFFFF&quot;,&quot;id&quot;:&quot;18&quot;,&quot;code&quot;:&quot;$I_{n}^{-1}=I_{n}$&quot;,&quot;type&quot;:&quot;$&quot;,&quot;backgroundColorModified&quot;:false,&quot;ts&quot;:1622138667576,&quot;cs&quot;:&quot;kX5GUbiVWkN5XDK8CdmcEA==&quot;,&quot;size&quot;:{&quot;width&quot;:103.49999999999999,&quot;height&quot;:31.166666666666668}}" id="291" name="Google Shape;29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7436" y="3958425"/>
            <a:ext cx="985838" cy="29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 trận nghịch đảo( Inverse matrix)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813150"/>
            <a:ext cx="8520600" cy="4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Phương pháp định thức(</a:t>
            </a:r>
            <a:r>
              <a:rPr b="1" lang="en-US"/>
              <a:t>det(A) !=0):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Bij là phần bù của Aij trong AT</a:t>
            </a:r>
            <a:endParaRPr b="1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Phương pháp </a:t>
            </a:r>
            <a:r>
              <a:rPr b="1" lang="en-US"/>
              <a:t>biến đổi sơ cấp</a:t>
            </a:r>
            <a:r>
              <a:rPr b="1" lang="en-US"/>
              <a:t>: </a:t>
            </a:r>
            <a:endParaRPr b="1"/>
          </a:p>
        </p:txBody>
      </p:sp>
      <p:sp>
        <p:nvSpPr>
          <p:cNvPr id="299" name="Google Shape;29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6&quot;,&quot;font&quot;:{&quot;size&quot;:14,&quot;color&quot;:&quot;#595959&quot;,&quot;family&quot;:&quot;Arial&quot;},&quot;backgroundColorModified&quot;:false,&quot;type&quot;:&quot;$&quot;,&quot;backgroundColor&quot;:&quot;#FFFFFF&quot;,&quot;code&quot;:&quot;$\\text{A=}\\,\\begin{bmatrix}\n{A_{11}}&amp;{\\cdots}&amp;{A_{1n}}\\\\\n{\\vdots}&amp;{\\vdots}&amp;{\\vdots}\\\\\n{A_{n1}}&amp;{\\dots}&amp;{A_{nn}}\\\\\n\\end{bmatrix},\\,A^{-1}=\\frac{1}{\\det\\left(A\\right)}\\,\\begin{bmatrix}\n{B_{11}}&amp;{\\cdots}&amp;{B_{1n}}\\\\\n{\\vdots}&amp;{\\vdots}&amp;{\\vdots}\\\\\n{B_{n1}}&amp;{\\dots}&amp;{B_{nn}}\\\\\n\\end{bmatrix},\\,B_{ij}=\\left(-1\\right)\\,^{i+j}\\begin{bmatrix}\n{A_{11}}&amp;{\\cdots}&amp;{A_{1n}}\\\\\n{\\vdots}&amp;{\\vdots}&amp;{\\vdots}\\\\\n{A_{n1}}&amp;{\\dots}&amp;{A_{nn}}\\\\\n\\end{bmatrix}$&quot;,&quot;aid&quot;:null,&quot;ts&quot;:1631541827537,&quot;cs&quot;:&quot;syW+RqsyqhdwBXUcpWCk4A==&quot;,&quot;size&quot;:{&quot;width&quot;:823,&quot;height&quot;:96.00000000000001}}"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51" y="1462313"/>
            <a:ext cx="78390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31&quot;,&quot;backgroundColor&quot;:&quot;#FFFFFF&quot;,&quot;aid&quot;:null,&quot;code&quot;:&quot;$\\left(AI_{n}\\right)=...=\\left(I_{n}B\\right):B=A^{-1}$&quot;,&quot;backgroundColorModified&quot;:false,&quot;font&quot;:{&quot;family&quot;:&quot;Arial&quot;,&quot;size&quot;:18,&quot;color&quot;:&quot;#595959&quot;},&quot;type&quot;:&quot;$&quot;,&quot;ts&quot;:1622262141757,&quot;cs&quot;:&quot;OQ1zz//AVUO5Nx3n8oCaOw==&quot;,&quot;size&quot;:{&quot;width&quot;:359.6666666666667,&quot;height&quot;:31}}" id="301" name="Google Shape;3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638" y="3743450"/>
            <a:ext cx="34258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nghịch đảo( Inverse matrix)</a:t>
            </a:r>
            <a:endParaRPr/>
          </a:p>
        </p:txBody>
      </p:sp>
      <p:sp>
        <p:nvSpPr>
          <p:cNvPr id="308" name="Google Shape;30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Tính định thức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200" y="1216050"/>
            <a:ext cx="2209800" cy="9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300" y="2273575"/>
            <a:ext cx="7391400" cy="1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 trận nghịch đảo( Inverse matrix)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813150"/>
            <a:ext cx="8520600" cy="4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Phương pháp biến đổi sơ cấp: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 </a:t>
            </a:r>
            <a:r>
              <a:rPr b="1" lang="en-US"/>
              <a:t>Các phép biến đổi cơ sở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9" name="Google Shape;31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31&quot;,&quot;backgroundColor&quot;:&quot;#FFFFFF&quot;,&quot;aid&quot;:null,&quot;code&quot;:&quot;$\\left(AI_{n}\\right)=...=\\left(I_{n}B\\right):B=A^{-1}$&quot;,&quot;backgroundColorModified&quot;:false,&quot;font&quot;:{&quot;family&quot;:&quot;Arial&quot;,&quot;size&quot;:18,&quot;color&quot;:&quot;#595959&quot;},&quot;type&quot;:&quot;$&quot;,&quot;ts&quot;:1622262141757,&quot;cs&quot;:&quot;OQ1zz//AVUO5Nx3n8oCaOw==&quot;,&quot;size&quot;:{&quot;width&quot;:359.6666666666667,&quot;height&quot;:31}}"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688" y="1302850"/>
            <a:ext cx="34258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3975" y="2248900"/>
            <a:ext cx="5919025" cy="262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nghịch đảo( Inverse matrix)</a:t>
            </a:r>
            <a:endParaRPr/>
          </a:p>
        </p:txBody>
      </p:sp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311700" y="813150"/>
            <a:ext cx="8520600" cy="4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Phương pháp biến đổi sơ cấp: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29" name="Google Shape;32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31&quot;,&quot;backgroundColor&quot;:&quot;#FFFFFF&quot;,&quot;aid&quot;:null,&quot;code&quot;:&quot;$\\left(AI_{n}\\right)=...=\\left(I_{n}B\\right):B=A^{-1}$&quot;,&quot;backgroundColorModified&quot;:false,&quot;font&quot;:{&quot;family&quot;:&quot;Arial&quot;,&quot;size&quot;:18,&quot;color&quot;:&quot;#595959&quot;},&quot;type&quot;:&quot;$&quot;,&quot;ts&quot;:1622262141757,&quot;cs&quot;:&quot;OQ1zz//AVUO5Nx3n8oCaOw==&quot;,&quot;size&quot;:{&quot;width&quot;:359.6666666666667,&quot;height&quot;:31}}" id="330" name="Google Shape;3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913" y="906475"/>
            <a:ext cx="3425825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175" y="1547175"/>
            <a:ext cx="6694599" cy="349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phương trình tuyến tính trong Linear Regression</a:t>
            </a:r>
            <a:r>
              <a:rPr lang="en-US"/>
              <a:t> </a:t>
            </a:r>
            <a:endParaRPr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Hệ phương trình tuyến tính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Bài toán hồi quy tuyến tính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X</a:t>
            </a:r>
            <a:r>
              <a:rPr lang="en-US"/>
              <a:t> ma trận kích thước nxm, với  m đặc trưng và n mẫu,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w </a:t>
            </a:r>
            <a:r>
              <a:rPr lang="en-US"/>
              <a:t>- vectơ trọng số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y </a:t>
            </a:r>
            <a:r>
              <a:rPr lang="en-US"/>
              <a:t>- nhãn: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Cần tìm vectơ w, để xây dựng kết quả: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aid&quot;:null,&quot;code&quot;:&quot;$Ax=b$&quot;,&quot;type&quot;:&quot;$&quot;,&quot;backgroundColorModified&quot;:false,&quot;font&quot;:{&quot;family&quot;:&quot;Arial&quot;,&quot;size&quot;:18,&quot;color&quot;:&quot;#595959&quot;},&quot;backgroundColor&quot;:&quot;#FFFFFF&quot;,&quot;id&quot;:&quot;15&quot;,&quot;ts&quot;:1622135341490,&quot;cs&quot;:&quot;pS6zpl6wY0DIw1zUkcdSTg==&quot;,&quot;size&quot;:{&quot;width&quot;:85.83333333333333,&quot;height&quot;:20.833333333333332}}"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494" y="1283243"/>
            <a:ext cx="817575" cy="198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font&quot;:{&quot;size&quot;:18,&quot;color&quot;:&quot;#595959&quot;,&quot;family&quot;:&quot;Arial&quot;},&quot;code&quot;:&quot;$X\\omega=y$&quot;,&quot;aid&quot;:null,&quot;id&quot;:&quot;15&quot;,&quot;backgroundColorModified&quot;:false,&quot;backgroundColor&quot;:&quot;#FFFFFF&quot;,&quot;ts&quot;:1622183061313,&quot;cs&quot;:&quot;iH2k1a7EECszc8tWQllcfg==&quot;,&quot;size&quot;:{&quot;width&quot;:92.16666666666667,&quot;height&quot;:25.333333333333332}}" id="341" name="Google Shape;3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9728" y="1675443"/>
            <a:ext cx="877888" cy="24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code&quot;:&quot;$y\\,=\\,\\left[y_{1},\\,y_{2},\\,...,y_{n}\\right]^{T}$&quot;,&quot;type&quot;:&quot;$&quot;,&quot;backgroundColorModified&quot;:false,&quot;backgroundColor&quot;:&quot;#FFFFFF&quot;,&quot;id&quot;:&quot;19&quot;,&quot;aid&quot;:null,&quot;font&quot;:{&quot;size&quot;:14,&quot;color&quot;:&quot;#595959&quot;,&quot;family&quot;:&quot;Arial&quot;},&quot;ts&quot;:1622184074860,&quot;cs&quot;:&quot;xBHjibhIH7cpvLx4jdm66g==&quot;,&quot;size&quot;:{&quot;width&quot;:195.33333333333334,&quot;height&quot;:26}}" id="342" name="Google Shape;3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181" y="2689424"/>
            <a:ext cx="18605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y\\left(x,w\\right)=\\sum_{i=1}^{m}w_{i}x_{i}$&quot;,&quot;backgroundColor&quot;:&quot;#FFFFFF&quot;,&quot;aid&quot;:null,&quot;type&quot;:&quot;$&quot;,&quot;id&quot;:&quot;15&quot;,&quot;backgroundColorModified&quot;:false,&quot;font&quot;:{&quot;family&quot;:&quot;Arial&quot;,&quot;size&quot;:18,&quot;color&quot;:&quot;#595959&quot;},&quot;ts&quot;:1622184372741,&quot;cs&quot;:&quot;UfOTbtpXmaTtP4pAHjZa4w==&quot;,&quot;size&quot;:{&quot;width&quot;:240.20000000000005,&quot;height&quot;:30.600000000000012}}" id="343" name="Google Shape;34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8853" y="3508650"/>
            <a:ext cx="2287905" cy="29146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phương trình tuyến tính trong Linear Regression </a:t>
            </a:r>
            <a:endParaRPr/>
          </a:p>
        </p:txBody>
      </p:sp>
      <p:sp>
        <p:nvSpPr>
          <p:cNvPr id="350" name="Google Shape;35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Giải pháp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nghịch đảo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Phương pháp khử </a:t>
            </a:r>
            <a:r>
              <a:rPr b="1" lang="en-US" sz="1600">
                <a:solidFill>
                  <a:schemeClr val="dk1"/>
                </a:solidFill>
              </a:rPr>
              <a:t>Gauss </a:t>
            </a:r>
            <a:r>
              <a:rPr lang="en-US"/>
              <a:t>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font&quot;:{&quot;family&quot;:&quot;Arial&quot;,&quot;size&quot;:15,&quot;color&quot;:&quot;#595959&quot;},&quot;type&quot;:&quot;gather*&quot;,&quot;aid&quot;:null,&quot;id&quot;:&quot;15&quot;,&quot;code&quot;:&quot;\\begin{gather*}\n{x=\\,A^{-1}b}\t\n\\end{gather*}&quot;,&quot;backgroundColorModified&quot;:false,&quot;backgroundColor&quot;:&quot;#FFFFFF&quot;,&quot;ts&quot;:1631608844225,&quot;cs&quot;:&quot;G134SnFK4U/xj3XEX1V4nw==&quot;,&quot;size&quot;:{&quot;width&quot;:96.33333333333333,&quot;height&quot;:21.166666666666668}}"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625" y="1646610"/>
            <a:ext cx="917575" cy="201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Hệ phương trình tuyến tính trong Linear Regression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813150"/>
            <a:ext cx="8520600" cy="4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600">
                <a:solidFill>
                  <a:schemeClr val="dk1"/>
                </a:solidFill>
              </a:rPr>
              <a:t>Sử dụng ma trận nghịch đảo 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60" name="Google Shape;36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875" y="1459275"/>
            <a:ext cx="6959876" cy="2574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size&quot;:15,&quot;color&quot;:&quot;#595959&quot;},&quot;type&quot;:&quot;gather*&quot;,&quot;aid&quot;:null,&quot;id&quot;:&quot;15&quot;,&quot;code&quot;:&quot;\\begin{gather*}\n{x=\\,A^{-1}b}\t\n\\end{gather*}&quot;,&quot;backgroundColorModified&quot;:false,&quot;backgroundColor&quot;:&quot;#FFFFFF&quot;,&quot;ts&quot;:1631608844225,&quot;cs&quot;:&quot;G134SnFK4U/xj3XEX1V4nw==&quot;,&quot;size&quot;:{&quot;width&quot;:96.33333333333333,&quot;height&quot;:21.166666666666668}}" id="362" name="Google Shape;3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575" y="998685"/>
            <a:ext cx="917575" cy="201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đại số tuyến tính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</a:t>
            </a:r>
            <a:r>
              <a:rPr lang="en-US"/>
              <a:t>ột nhánh toán học liên quan đến phương trình tuyến tính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Trung tâm của hầu hết các lĩnh vực kỹ thuật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Phương trình tuyến tính xác định một mặt phẳng trong không gian.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Nghiệm chung của các phương trình chính là các đường thẳng giao nhau.</a:t>
            </a:r>
            <a:endParaRPr/>
          </a:p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&quot;:&quot;#FFFFFF&quot;,&quot;code&quot;:&quot;$a_{1}x_{1}+a_{2}x_{2}+...+a_{n}x_{n}=b$&quot;,&quot;id&quot;:&quot;1&quot;,&quot;type&quot;:&quot;$&quot;,&quot;backgroundColorModified&quot;:false,&quot;font&quot;:{&quot;color&quot;:&quot;#595959&quot;,&quot;family&quot;:&quot;Arial&quot;,&quot;size&quot;:18},&quot;aid&quot;:null,&quot;ts&quot;:1622103397612,&quot;cs&quot;:&quot;u0HrTGGIpcIf+5ntVWVhUA==&quot;,&quot;size&quot;:{&quot;width&quot;:329.75,&quot;height&quot;:24.25}}"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700" y="1733800"/>
            <a:ext cx="3140869" cy="2309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id&quot;:&quot;2&quot;,&quot;aid&quot;:null,&quot;type&quot;:&quot;$&quot;,&quot;backgroundColor&quot;:&quot;#FFFFFF&quot;,&quot;code&quot;:&quot;$a^{T}x=b$&quot;,&quot;font&quot;:{&quot;color&quot;:&quot;#595959&quot;,&quot;family&quot;:&quot;Arial&quot;,&quot;size&quot;:14},&quot;ts&quot;:1622103632475,&quot;cs&quot;:&quot;0xttvMPR6EIgVmd+WtdidQ==&quot;,&quot;size&quot;:{&quot;width&quot;:74.16666666666667,&quot;height&quot;:18.5}}"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9825" y="2271625"/>
            <a:ext cx="706438" cy="176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id&quot;:&quot;3&quot;,&quot;aid&quot;:null,&quot;backgroundColorModified&quot;:false,&quot;type&quot;:&quot;$&quot;,&quot;font&quot;:{&quot;family&quot;:&quot;Arial&quot;,&quot;color&quot;:&quot;#595959&quot;,&quot;size&quot;:14},&quot;code&quot;:&quot;$\\left(x_{1},x_{2},...,x_{n}\\right)$&quot;,&quot;ts&quot;:1622104198941,&quot;cs&quot;:&quot;If+giduwdlU04UB3KNBkLQ==&quot;,&quot;size&quot;:{&quot;width&quot;:137,&quot;height&quot;:21.666666666666668}}" id="103" name="Google Shape;1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8763" y="3741325"/>
            <a:ext cx="1304925" cy="2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Hệ phương trình tuyến tính trong Linear Regression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311700" y="813150"/>
            <a:ext cx="8520600" cy="42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600">
                <a:solidFill>
                  <a:schemeClr val="dk1"/>
                </a:solidFill>
              </a:rPr>
              <a:t>Phương pháp khử </a:t>
            </a:r>
            <a:r>
              <a:rPr b="1" lang="en-US" sz="1600">
                <a:solidFill>
                  <a:schemeClr val="dk1"/>
                </a:solidFill>
              </a:rPr>
              <a:t>Gauss 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70" name="Google Shape;37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13" y="1402525"/>
            <a:ext cx="7200174" cy="25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idx="1" type="body"/>
          </p:nvPr>
        </p:nvSpPr>
        <p:spPr>
          <a:xfrm>
            <a:off x="247000" y="764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1600">
                <a:solidFill>
                  <a:schemeClr val="dk1"/>
                </a:solidFill>
              </a:rPr>
              <a:t>Phương pháp khử </a:t>
            </a:r>
            <a:r>
              <a:rPr b="1" lang="en-US" sz="1600">
                <a:solidFill>
                  <a:schemeClr val="dk1"/>
                </a:solidFill>
              </a:rPr>
              <a:t>Gauss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075" y="1246825"/>
            <a:ext cx="6562376" cy="36248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/>
          <p:nvPr>
            <p:ph type="title"/>
          </p:nvPr>
        </p:nvSpPr>
        <p:spPr>
          <a:xfrm>
            <a:off x="311700" y="24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Hệ phương trình tuyến tính trong Linear Regression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Norms( Độ đo)</a:t>
            </a:r>
            <a:endParaRPr/>
          </a:p>
        </p:txBody>
      </p:sp>
      <p:sp>
        <p:nvSpPr>
          <p:cNvPr id="387" name="Google Shape;38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Độ đo (norms) của Vectơ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Trong không gian vectơ norms dùng để đo kích thước của một vectơ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Norms là ánh xạ vectơ vào một số không âm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Norm của vectơ x là khoảng cách từ gốc đến x: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Hàm độ đo f phải thỏa </a:t>
            </a:r>
            <a:r>
              <a:rPr lang="en-US"/>
              <a:t>mãn</a:t>
            </a:r>
            <a:r>
              <a:rPr lang="en-US"/>
              <a:t> 3 tính chất: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font&quot;:{&quot;color&quot;:&quot;#000000&quot;,&quot;size&quot;:14,&quot;family&quot;:&quot;Arial&quot;},&quot;type&quot;:&quot;gather*&quot;,&quot;backgroundColorModified&quot;:false,&quot;backgroundColor&quot;:&quot;#FFFFFF&quot;,&quot;aid&quot;:null,&quot;id&quot;:&quot;21&quot;,&quot;code&quot;:&quot;\\begin{gather*}\n{f\\left(x\\right)=0\\implies x=0}\\\\\n{f\\left(x+y\\right)\\leq f\\left(x\\right)+f\\left(y\\right)}\\\\\n{\\forall\\alpha\\in R:f\\left(\\alpha x\\right)=\\left|\\alpha \\right|f\\left(x\\right)}\t\n\\end{gather*}&quot;,&quot;ts&quot;:1622197998269,&quot;cs&quot;:&quot;O49dICJ0r69CNNC9MWBSWw==&quot;,&quot;size&quot;:{&quot;width&quot;:238,&quot;height&quot;:79}}" id="396" name="Google Shape;3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25" y="2948425"/>
            <a:ext cx="22669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 cấp P</a:t>
            </a:r>
            <a:endParaRPr/>
          </a:p>
        </p:txBody>
      </p:sp>
      <p:sp>
        <p:nvSpPr>
          <p:cNvPr id="403" name="Google Shape;403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Norm cấp p</a:t>
            </a:r>
            <a:r>
              <a:rPr lang="en-US"/>
              <a:t> ký hiệu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Norm cấp 2(Euclidean norm) </a:t>
            </a:r>
            <a:r>
              <a:rPr lang="en-US"/>
              <a:t>ký hiệu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Độ độ khoảng  Euclid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Học máy thường dùng:</a:t>
            </a: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Norm cấp 1(</a:t>
            </a:r>
            <a:r>
              <a:rPr b="1" lang="en-US" sz="1550">
                <a:solidFill>
                  <a:schemeClr val="dk1"/>
                </a:solidFill>
                <a:highlight>
                  <a:srgbClr val="FFFFFF"/>
                </a:highlight>
              </a:rPr>
              <a:t>Manhattan norm</a:t>
            </a:r>
            <a:r>
              <a:rPr b="1" lang="en-US"/>
              <a:t>) </a:t>
            </a:r>
            <a:r>
              <a:rPr lang="en-US"/>
              <a:t>ký hiệu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Đo khoảng cách giữa các phần tử tại vị trí 0, so với phần tử gần đó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N</a:t>
            </a:r>
            <a:r>
              <a:rPr b="1" lang="en-US"/>
              <a:t>orm cấp oo</a:t>
            </a:r>
            <a:r>
              <a:rPr lang="en-US"/>
              <a:t> ký hiệu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Độ đo max  </a:t>
            </a:r>
            <a:endParaRPr/>
          </a:p>
        </p:txBody>
      </p:sp>
      <p:sp>
        <p:nvSpPr>
          <p:cNvPr id="404" name="Google Shape;40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Modified&quot;:false,&quot;type&quot;:&quot;$&quot;,&quot;id&quot;:&quot;22&quot;,&quot;code&quot;:&quot;$p\\in R,\\,p&gt;1:\\left\\|x\\right\\|_{p}=\\left(\\sum_{i}^{}\\left|x_{i}\\right|^{p}\\right)^{1/p}$&quot;,&quot;aid&quot;:null,&quot;backgroundColor&quot;:&quot;#FFFFFF&quot;,&quot;font&quot;:{&quot;family&quot;:&quot;Arial&quot;,&quot;color&quot;:&quot;#595959&quot;,&quot;size&quot;:18},&quot;ts&quot;:1622198395222,&quot;cs&quot;:&quot;/DVQ+R5wR6+8UDdYeeLUqw==&quot;,&quot;size&quot;:{&quot;width&quot;:415.6666666666667,&quot;height&quot;:41}}"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400" y="1617062"/>
            <a:ext cx="39592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id&quot;:&quot;23&quot;,&quot;code&quot;:&quot;$L^{p}$&quot;,&quot;aid&quot;:null,&quot;type&quot;:&quot;$&quot;,&quot;font&quot;:{&quot;size&quot;:18,&quot;family&quot;:&quot;Arial&quot;,&quot;color&quot;:&quot;#595959&quot;},&quot;backgroundColor&quot;:&quot;#FFFFFF&quot;,&quot;ts&quot;:1622198619951,&quot;cs&quot;:&quot;uTTVXQ6T8Nj+2lyfRkEABg==&quot;,&quot;size&quot;:{&quot;width&quot;:28.666666666666668,&quot;height&quot;:19.5}}" id="406" name="Google Shape;40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00" y="1262613"/>
            <a:ext cx="273050" cy="185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3&quot;,&quot;aid&quot;:null,&quot;font&quot;:{&quot;family&quot;:&quot;Arial&quot;,&quot;color&quot;:&quot;#595959&quot;,&quot;size&quot;:18},&quot;backgroundColorModified&quot;:false,&quot;type&quot;:&quot;$&quot;,&quot;code&quot;:&quot;$L^{1}$&quot;,&quot;backgroundColor&quot;:&quot;#FFFFFF&quot;,&quot;ts&quot;:1622198757537,&quot;cs&quot;:&quot;TpdW67h7ypUs8uP9pmHbHw==&quot;,&quot;size&quot;:{&quot;width&quot;:27.333333333333332,&quot;height&quot;:23.833333333333332}}"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493" y="3314326"/>
            <a:ext cx="260350" cy="227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id&quot;:&quot;23&quot;,&quot;backgroundColorModified&quot;:false,&quot;aid&quot;:null,&quot;code&quot;:&quot;$L^{2}$&quot;,&quot;type&quot;:&quot;$&quot;,&quot;font&quot;:{&quot;size&quot;:18,&quot;color&quot;:&quot;#595959&quot;,&quot;family&quot;:&quot;Arial&quot;},&quot;ts&quot;:1622198683930,&quot;cs&quot;:&quot;m0IfJDCsIg5OcJVRGwnzEA==&quot;,&quot;size&quot;:{&quot;width&quot;:27.83333333333337,&quot;height&quot;:23.833333333333332}}" id="408" name="Google Shape;40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420" y="2208763"/>
            <a:ext cx="265113" cy="2270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backgroundColorModified&quot;:false,&quot;font&quot;:{&quot;family&quot;:&quot;Arial&quot;,&quot;size&quot;:18,&quot;color&quot;:&quot;#595959&quot;},&quot;type&quot;:&quot;$&quot;,&quot;id&quot;:&quot;23&quot;,&quot;code&quot;:&quot;$L^{\\infty}$&quot;,&quot;ts&quot;:1622198823153,&quot;cs&quot;:&quot;GmTTKSFTYGBm6vePPo+I9Q==&quot;,&quot;size&quot;:{&quot;width&quot;:36.666666666666664,&quot;height&quot;:19.5}}" id="409" name="Google Shape;409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5793" y="4255351"/>
            <a:ext cx="349250" cy="185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2&quot;,&quot;code&quot;:&quot;$\\left\\|x\\right\\|_{}=\\left(\\sum_{i}^{}\\left|x_{i}\\right|^{2}\\right)^{1/2}$&quot;,&quot;backgroundColorModified&quot;:false,&quot;aid&quot;:null,&quot;font&quot;:{&quot;color&quot;:&quot;#595959&quot;,&quot;size&quot;:18,&quot;family&quot;:&quot;Arial&quot;},&quot;backgroundColor&quot;:&quot;#FFFFFF&quot;,&quot;type&quot;:&quot;$&quot;,&quot;ts&quot;:1622199045305,&quot;cs&quot;:&quot;IoanpWtTqe+NbNa9Hq87LQ==&quot;,&quot;size&quot;:{&quot;width&quot;:236,&quot;height&quot;:58}}" id="410" name="Google Shape;410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7050" y="2464148"/>
            <a:ext cx="22479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backgroundColorModified&quot;:false,&quot;backgroundColor&quot;:&quot;#FFFFFF&quot;,&quot;id&quot;:&quot;22&quot;,&quot;font&quot;:{&quot;color&quot;:&quot;#595959&quot;,&quot;family&quot;:&quot;Arial&quot;,&quot;size&quot;:18},&quot;aid&quot;:null,&quot;code&quot;:&quot;$\\left\\|x\\right\\|_{\\infty}=\\max_{i}\\left(\\left|x_{i}\\right|\\right)$&quot;,&quot;ts&quot;:1622199222666,&quot;cs&quot;:&quot;AWuWqXJLD9PZvbHzfhriGQ==&quot;,&quot;size&quot;:{&quot;width&quot;:219.60000000000002,&quot;height&quot;:29.79999999999997}}" id="411" name="Google Shape;411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6194" y="4568864"/>
            <a:ext cx="2091690" cy="28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3250" y="550400"/>
            <a:ext cx="2247900" cy="2297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code&quot;:&quot;$\\left\\|x\\right\\|_{1}=\\sum_{i}^{}\\left|x_{i}\\right|$&quot;,&quot;font&quot;:{&quot;color&quot;:&quot;#595959&quot;,&quot;family&quot;:&quot;Arial&quot;,&quot;size&quot;:18},&quot;type&quot;:&quot;$&quot;,&quot;backgroundColorModified&quot;:false,&quot;aid&quot;:null,&quot;id&quot;:&quot;22&quot;,&quot;ts&quot;:1622199875112,&quot;cs&quot;:&quot;2vkBxLKJm8+ztJnemYjrUw==&quot;,&quot;size&quot;:{&quot;width&quot;:164,&quot;height&quot;:29.833333333333332}}" id="413" name="Google Shape;413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76196" y="3899130"/>
            <a:ext cx="1562100" cy="2841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backgroundColor&quot;:&quot;#FFFFFF&quot;,&quot;aid&quot;:null,&quot;backgroundColorModified&quot;:false,&quot;code&quot;:&quot;$\\left\\|x\\right\\|_{}=x^{T}.x$&quot;,&quot;id&quot;:&quot;22&quot;,&quot;font&quot;:{&quot;family&quot;:&quot;Arial&quot;,&quot;color&quot;:&quot;#595959&quot;,&quot;size&quot;:18},&quot;ts&quot;:1622200057739,&quot;cs&quot;:&quot;/8OGFox5z4+ydq+w1lMGTQ==&quot;,&quot;size&quot;:{&quot;width&quot;:138,&quot;height&quot;:31.166666666666668}}" id="414" name="Google Shape;414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95039" y="3006382"/>
            <a:ext cx="1314450" cy="29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 trong bài toán hồi quy </a:t>
            </a:r>
            <a:endParaRPr/>
          </a:p>
        </p:txBody>
      </p:sp>
      <p:sp>
        <p:nvSpPr>
          <p:cNvPr id="421" name="Google Shape;421;p52"/>
          <p:cNvSpPr txBox="1"/>
          <p:nvPr>
            <p:ph idx="1" type="body"/>
          </p:nvPr>
        </p:nvSpPr>
        <p:spPr>
          <a:xfrm>
            <a:off x="311700" y="1087063"/>
            <a:ext cx="8520600" cy="3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Hồi quy tuyến tính </a:t>
            </a:r>
            <a:r>
              <a:rPr lang="en-US"/>
              <a:t>( Linear Regression)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Bias là hàm phi tuyến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Hàm mất mát</a:t>
            </a:r>
            <a:r>
              <a:rPr lang="en-US"/>
              <a:t>(loss function)</a:t>
            </a:r>
            <a:endParaRPr/>
          </a:p>
        </p:txBody>
      </p:sp>
      <p:sp>
        <p:nvSpPr>
          <p:cNvPr id="422" name="Google Shape;42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24&quot;,&quot;backgroundColorModified&quot;:false,&quot;aid&quot;:null,&quot;code&quot;:&quot;$y\\left(x,w\\right)=w_{0}+w_{1}x_{1}+...+w_{d}x_{d}=w^{T}x$&quot;,&quot;type&quot;:&quot;$&quot;,&quot;backgroundColor&quot;:&quot;#FFFFFF&quot;,&quot;font&quot;:{&quot;size&quot;:18,&quot;family&quot;:&quot;Arial&quot;,&quot;color&quot;:&quot;#595959&quot;},&quot;ts&quot;:1622219305031,&quot;cs&quot;:&quot;lpCBCBHR64i2QS2BStdLGQ==&quot;,&quot;size&quot;:{&quot;width&quot;:475,&quot;height&quot;:31.333333333333332}}" id="423" name="Google Shape;4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875" y="1555113"/>
            <a:ext cx="4524375" cy="298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font&quot;:{&quot;color&quot;:&quot;#595959&quot;,&quot;family&quot;:&quot;Arial&quot;,&quot;size&quot;:14},&quot;aid&quot;:null,&quot;id&quot;:&quot;25&quot;,&quot;code&quot;:&quot;$\\phi_{j}$&quot;,&quot;type&quot;:&quot;$&quot;,&quot;backgroundColor&quot;:&quot;#FFFFFF&quot;,&quot;ts&quot;:1622219414660,&quot;cs&quot;:&quot;0s7fnKsltoJAgXuwTcHz0g==&quot;,&quot;size&quot;:{&quot;width&quot;:19,&quot;height&quot;:21.5}}" id="424" name="Google Shape;4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2375" y="2008100"/>
            <a:ext cx="180975" cy="204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y\\left(x,w\\right)=w_{0}+\\sum_{j=1}^{M-1}w_{j}\\phi_{j}\\left(x\\right)$&quot;,&quot;aid&quot;:null,&quot;backgroundColorModified&quot;:false,&quot;backgroundColor&quot;:&quot;#FFFFFF&quot;,&quot;type&quot;:&quot;$&quot;,&quot;id&quot;:&quot;24&quot;,&quot;font&quot;:{&quot;size&quot;:18,&quot;family&quot;:&quot;Arial&quot;,&quot;color&quot;:&quot;#595959&quot;},&quot;ts&quot;:1622219548544,&quot;cs&quot;:&quot;A8cQ9gHQnsL5btbXFrT8PQ==&quot;,&quot;size&quot;:{&quot;width&quot;:361,&quot;height&quot;:39}}" id="425" name="Google Shape;42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0475" y="2367413"/>
            <a:ext cx="34385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&quot;,&quot;backgroundColor&quot;:&quot;#FFFFFF&quot;,&quot;font&quot;:{&quot;size&quot;:18,&quot;family&quot;:&quot;Arial&quot;,&quot;color&quot;:&quot;#595959&quot;},&quot;id&quot;:&quot;24&quot;,&quot;code&quot;:&quot;$E\\left(w\\right)=\\frac{1}{2}\\sum_{i=1}^{n}\\left(y\\left(x_{i},w\\right)-t_{i}\\right)^{2}+\\frac{\\lambda}{2}\\left\\|w^{2}\\right\\|$&quot;,&quot;backgroundColorModified&quot;:false,&quot;ts&quot;:1631545484350,&quot;cs&quot;:&quot;DPNoWjJ7YdOguQTcTDiQcw==&quot;,&quot;size&quot;:{&quot;width&quot;:491.5,&quot;height&quot;:36.5}}" id="426" name="Google Shape;42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4052" y="3424279"/>
            <a:ext cx="4681538" cy="34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9525" y="937863"/>
            <a:ext cx="2202925" cy="23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Độ đo ( norms) của ma trận </a:t>
            </a:r>
            <a:endParaRPr/>
          </a:p>
        </p:txBody>
      </p:sp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Số thực không âm đo độ lớn của ma trận. Có nhiều norm nhưng cùng chung: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Norm cấp 1</a:t>
            </a:r>
            <a:r>
              <a:rPr lang="en-US"/>
              <a:t>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&quot;:&quot;#FFFFFF&quot;,&quot;code&quot;:&quot;\\begin{lalign*}\n&amp;{\\left\\|A\\right\\|\\geqslant0,\\,\\left\\|A\\right\\|=0\\iff A\\,=\\,0}\\\\\n&amp;{\\left\\|k.A\\right\\|=\\left|k\\right|\\left\\|A\\right\\|}\\\\\n&amp;{\\left\\|A+B\\right\\|\\leqslant\\left\\|A\\right\\|+\\left\\|B\\right\\|}\\\\\n&amp;{\\left\\|A.B\\right\\|\\leqslant\\left\\|A\\right\\|.\\left\\|B\\right\\|}\t\n\\end{lalign*}&quot;,&quot;id&quot;:&quot;50&quot;,&quot;backgroundColorModified&quot;:null,&quot;type&quot;:&quot;lalign*&quot;,&quot;aid&quot;:null,&quot;font&quot;:{&quot;color&quot;:&quot;#595959&quot;,&quot;size&quot;:18,&quot;family&quot;:&quot;Arial&quot;},&quot;ts&quot;:1631546422471,&quot;cs&quot;:&quot;4SSVU7SjJ/hcICMkU5G24A==&quot;,&quot;size&quot;:{&quot;width&quot;:380,&quot;height&quot;:138}}" id="436" name="Google Shape;4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500" y="1673000"/>
            <a:ext cx="361950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51&quot;,&quot;font&quot;:{&quot;family&quot;:&quot;Arial&quot;,&quot;color&quot;:&quot;#595959&quot;,&quot;size&quot;:18},&quot;backgroundColor&quot;:&quot;#FFFFFF&quot;,&quot;backgroundColorModified&quot;:null,&quot;code&quot;:&quot;$$\\left\\|A\\right\\|_{1}=\\max_{1\\leqslant j\\leqslant n}\\left(\\sum_{i=1}^{n}\\left|A_{ij}\\right|\\right)$$&quot;,&quot;type&quot;:&quot;$$&quot;,&quot;aid&quot;:null,&quot;ts&quot;:1631546993695,&quot;cs&quot;:&quot;35lhq7NzYK7J8nWlihwZrw==&quot;,&quot;size&quot;:{&quot;width&quot;:287.5,&quot;height&quot;:84.5}}" id="437" name="Google Shape;43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700" y="3416350"/>
            <a:ext cx="2738438" cy="80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Độ đo ( norms) của ma trận </a:t>
            </a:r>
            <a:endParaRPr/>
          </a:p>
        </p:txBody>
      </p:sp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Norm cấp oo: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Frobenius Norm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</a:t>
            </a:r>
            <a:endParaRPr/>
          </a:p>
        </p:txBody>
      </p:sp>
      <p:sp>
        <p:nvSpPr>
          <p:cNvPr id="445" name="Google Shape;44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51&quot;,&quot;type&quot;:&quot;$$&quot;,&quot;code&quot;:&quot;$$\\left\\|A\\right\\|_{\\infty}=\\max_{1\\leqslant i\\leqslant n}\\left(\\sum_{i=1}^{n}\\left|A_{ij}\\right|\\right)$$&quot;,&quot;aid&quot;:null,&quot;font&quot;:{&quot;family&quot;:&quot;Arial&quot;,&quot;color&quot;:&quot;#595959&quot;,&quot;size&quot;:18},&quot;backgroundColorModified&quot;:false,&quot;backgroundColor&quot;:&quot;#FFFFFF&quot;,&quot;ts&quot;:1631547099867,&quot;cs&quot;:&quot;ja7/mviDFHEbAlP7G1B+IQ==&quot;,&quot;size&quot;:{&quot;width&quot;:296,&quot;height&quot;:84.5}}" id="446" name="Google Shape;4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813" y="1366006"/>
            <a:ext cx="2819400" cy="8048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aid&quot;:null,&quot;code&quot;:&quot;$$\\left\\|A\\right\\|_{F}={\\sqrt[]{\\sum_{i}^{n}\\sum_{j=1}^{m}\\,\\left(A_{ij}\\right)\\,^{2}}}$$&quot;,&quot;id&quot;:&quot;51&quot;,&quot;backgroundColorModified&quot;:false,&quot;backgroundColor&quot;:&quot;#FFFFFF&quot;,&quot;font&quot;:{&quot;family&quot;:&quot;Arial&quot;,&quot;color&quot;:&quot;#595959&quot;,&quot;size&quot;:18},&quot;ts&quot;:1631547842453,&quot;cs&quot;:&quot;Egxr9iI2lVjz9kPnTV87Uw==&quot;,&quot;size&quot;:{&quot;width&quot;:300.25,&quot;height&quot;:88.25}}" id="447" name="Google Shape;44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573" y="2757356"/>
            <a:ext cx="2859881" cy="840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Gốc giữa hai vectơ</a:t>
            </a:r>
            <a:endParaRPr/>
          </a:p>
        </p:txBody>
      </p:sp>
      <p:sp>
        <p:nvSpPr>
          <p:cNvPr id="454" name="Google Shape;45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Tích giữa hai vectơ có thể viết dưới dạng độ đo cấp hai và gốc giữa chúng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Đ</a:t>
            </a:r>
            <a:r>
              <a:rPr b="1" lang="en-US"/>
              <a:t>ộ đo tương tự </a:t>
            </a:r>
            <a:r>
              <a:rPr lang="en-US"/>
              <a:t>của hai vectơ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type&quot;:&quot;$&quot;,&quot;backgroundColor&quot;:&quot;#FFFFFF&quot;,&quot;id&quot;:&quot;27&quot;,&quot;aid&quot;:null,&quot;code&quot;:&quot;$x^{T}y=\\left\\|x\\right\\|_{2}\\left\\|y\\right\\|_{2}\\cos\\left(\\theta\\right)$&quot;,&quot;backgroundColorModified&quot;:false,&quot;font&quot;:{&quot;family&quot;:&quot;Arial&quot;,&quot;color&quot;:&quot;#595959&quot;,&quot;size&quot;:18},&quot;ts&quot;:1622221690900,&quot;cs&quot;:&quot;huhuCFs4aQKVGjSIga5cbQ==&quot;,&quot;size&quot;:{&quot;width&quot;:270.25,&quot;height&quot;:32.25}}" id="456" name="Google Shape;4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4500" y="1786625"/>
            <a:ext cx="2574131" cy="3071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18,&quot;family&quot;:&quot;Arial&quot;,&quot;color&quot;:&quot;#595959&quot;},&quot;id&quot;:&quot;27&quot;,&quot;code&quot;:&quot;$\\cos\\left(\\theta\\right)=\\frac{A.B}{\\left\\|A\\right\\|_{2}\\left\\|B\\right\\|_{2}}=\\frac{\\sum_{i=1}^{n}A_{i}B_{i}}{{\\sqrt[]{\\sum_{i=1}^{n}A_{i}^{2}\\,\\,}}{\\sqrt[]{\\sum_{i=1}^{n}B_{i}^{2}\\,}}}$&quot;,&quot;type&quot;:&quot;$&quot;,&quot;backgroundColorModified&quot;:false,&quot;aid&quot;:null,&quot;backgroundColor&quot;:&quot;#FFFFFF&quot;,&quot;ts&quot;:1626585596944,&quot;cs&quot;:&quot;nWtf96/+Vz0tJZivYUkgVw==&quot;,&quot;size&quot;:{&quot;width&quot;:455.6666666666667,&quot;height&quot;:64.66666666666667}}" id="457" name="Google Shape;45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24" y="3196478"/>
            <a:ext cx="4340225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450" y="1892500"/>
            <a:ext cx="2627125" cy="23341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chéo (Diagonal matrix)</a:t>
            </a:r>
            <a:endParaRPr/>
          </a:p>
        </p:txBody>
      </p:sp>
      <p:sp>
        <p:nvSpPr>
          <p:cNvPr id="465" name="Google Shape;46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chéo là ma trận vuông, có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Lưu ý ma trận vuông không cũng là ma trận chéo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đơn vị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hiệp phương sai </a:t>
            </a:r>
            <a:endParaRPr/>
          </a:p>
        </p:txBody>
      </p:sp>
      <p:sp>
        <p:nvSpPr>
          <p:cNvPr id="466" name="Google Shape;46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type&quot;:&quot;$&quot;,&quot;aid&quot;:null,&quot;font&quot;:{&quot;color&quot;:&quot;#595959&quot;,&quot;size&quot;:18,&quot;family&quot;:&quot;Arial&quot;},&quot;id&quot;:&quot;28&quot;,&quot;code&quot;:&quot;$A_{ij}=0,\\,i\\pm j$&quot;,&quot;backgroundColorModified&quot;:false,&quot;backgroundColor&quot;:&quot;#FFFFFF&quot;,&quot;ts&quot;:1622222596384,&quot;cs&quot;:&quot;ulq/7f+ilToOB3fDBHwRzQ==&quot;,&quot;size&quot;:{&quot;width&quot;:160.83333333333334,&quot;height&quot;:28.833333333333332}}" id="467" name="Google Shape;46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050" y="1273275"/>
            <a:ext cx="1531938" cy="27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375" y="3243975"/>
            <a:ext cx="6904976" cy="141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backgroundColor&quot;:&quot;#FFFFFF&quot;,&quot;type&quot;:&quot;$&quot;,&quot;font&quot;:{&quot;family&quot;:&quot;Arial&quot;,&quot;size&quot;:12,&quot;color&quot;:&quot;#595959&quot;},&quot;aid&quot;:null,&quot;code&quot;:&quot;$I_{n}=\\begin{bmatrix}\n{1}&amp;{\\cdots}&amp;{0}&amp;{\\cdots}&amp;{0}\\\\\n{\\vdots}&amp;{\\ddots}&amp;{\\vdots}&amp;{\\vdots}&amp;{\\vdots}\\\\\n{0}&amp;{\\cdots}&amp;{1}&amp;{\\cdots}&amp;{0}\\\\\n{\\vdots}&amp;{\\vdots}&amp;{\\vdots}&amp;{\\ddots}&amp;{\\vdots}\\\\\n{0}&amp;{\\cdots}&amp;{0}&amp;{\\cdots}&amp;{1}\\\\\n\\end{bmatrix}$&quot;,&quot;id&quot;:&quot;15&quot;,&quot;ts&quot;:1622137771778,&quot;cs&quot;:&quot;opPYnR5KLbAqLkx5SeY7ew==&quot;,&quot;size&quot;:{&quot;width&quot;:212.66666666666663,&quot;height&quot;:152.99999999999997}}" id="469" name="Google Shape;46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9475" y="1974075"/>
            <a:ext cx="2025650" cy="92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đại số tuyến tính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Đại số tuyến tính dựa trên toán học liên tục, chứa không phải toán rời rạc</a:t>
            </a:r>
            <a:r>
              <a:rPr lang="en-US"/>
              <a:t>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Cần kinh nghiệm về đại số tuyến tính ( như </a:t>
            </a:r>
            <a:r>
              <a:rPr lang="en-US">
                <a:solidFill>
                  <a:schemeClr val="dk1"/>
                </a:solidFill>
              </a:rPr>
              <a:t>Computer scientists)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Cần thiết để hiểu các thuật toán ( ML </a:t>
            </a:r>
            <a:r>
              <a:rPr lang="en-US">
                <a:solidFill>
                  <a:schemeClr val="dk1"/>
                </a:solidFill>
              </a:rPr>
              <a:t>Engineer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Ví dụ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Cần chuyển đổi một </a:t>
            </a:r>
            <a:r>
              <a:rPr lang="en-US">
                <a:solidFill>
                  <a:schemeClr val="dk1"/>
                </a:solidFill>
              </a:rPr>
              <a:t>vectơ</a:t>
            </a:r>
            <a:r>
              <a:rPr lang="en-US">
                <a:solidFill>
                  <a:schemeClr val="dk1"/>
                </a:solidFill>
              </a:rPr>
              <a:t> đầu vào thành một </a:t>
            </a:r>
            <a:r>
              <a:rPr lang="en-US">
                <a:solidFill>
                  <a:schemeClr val="dk1"/>
                </a:solidFill>
              </a:rPr>
              <a:t>vectơ</a:t>
            </a:r>
            <a:r>
              <a:rPr lang="en-US">
                <a:solidFill>
                  <a:schemeClr val="dk1"/>
                </a:solidFill>
              </a:rPr>
              <a:t> đầu bởi các biến đổi tuyến tính.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Tập trung vào đại số tuyến tính cho học máy, công nghệ thông tin- bỏ qua khía cận khác của đại số tuyến tính.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Modified&quot;:false,&quot;id&quot;:&quot;2&quot;,&quot;aid&quot;:null,&quot;type&quot;:&quot;$&quot;,&quot;backgroundColor&quot;:&quot;#FFFFFF&quot;,&quot;code&quot;:&quot;$a^{T}x=b$&quot;,&quot;font&quot;:{&quot;color&quot;:&quot;#595959&quot;,&quot;family&quot;:&quot;Arial&quot;,&quot;size&quot;:14},&quot;ts&quot;:1622103632475,&quot;cs&quot;:&quot;0xttvMPR6EIgVmd+WtdidQ==&quot;,&quot;size&quot;:{&quot;width&quot;:74.16666666666667,&quot;height&quot;:18.5}}"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875" y="3431575"/>
            <a:ext cx="706438" cy="17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chéo (Diagonal matrix)</a:t>
            </a:r>
            <a:endParaRPr/>
          </a:p>
        </p:txBody>
      </p:sp>
      <p:sp>
        <p:nvSpPr>
          <p:cNvPr id="476" name="Google Shape;47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r>
              <a:rPr lang="en-US"/>
              <a:t>Nhân ma trận chéo với vectơ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</a:t>
            </a:r>
            <a:r>
              <a:rPr lang="en-US"/>
              <a:t>nghịch</a:t>
            </a:r>
            <a:r>
              <a:rPr lang="en-US"/>
              <a:t> đảo của ma trận chéo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15&quot;,&quot;code&quot;:&quot;$diag\\left(v\\right)=\\begin{bmatrix}\n{v_{1}}&amp;{\\cdots}&amp;{0}&amp;{\\cdots}&amp;{0}\\\\\n{\\vdots}&amp;{\\ddots}&amp;{\\vdots}&amp;{\\vdots}&amp;{\\vdots}\\\\\n{0}&amp;{\\cdots}&amp;{v_{i}}&amp;{\\cdots}&amp;{0}\\\\\n{\\vdots}&amp;{\\vdots}&amp;{\\vdots}&amp;{\\ddots}&amp;{\\vdots}\\\\\n{0}&amp;{\\cdots}&amp;{0}&amp;{\\cdots}&amp;{v_{n}}\\\\\n\\end{bmatrix}$&quot;,&quot;backgroundColor&quot;:&quot;#FFFFFF&quot;,&quot;backgroundColorModified&quot;:false,&quot;font&quot;:{&quot;family&quot;:&quot;Arial&quot;,&quot;size&quot;:7.5,&quot;color&quot;:&quot;#595959&quot;},&quot;aid&quot;:null,&quot;type&quot;:&quot;$&quot;,&quot;ts&quot;:1622223870490,&quot;cs&quot;:&quot;Hp05WuZk2CV5BmsEgTQo6Q==&quot;,&quot;size&quot;:{&quot;width&quot;:171.99999999999997,&quot;height&quot;:94.99999999999999}}" id="478" name="Google Shape;4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682" y="1444375"/>
            <a:ext cx="1638300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15&quot;,&quot;font&quot;:{&quot;color&quot;:&quot;#595959&quot;,&quot;family&quot;:&quot;Arial&quot;,&quot;size&quot;:18},&quot;backgroundColor&quot;:&quot;#FFFFFF&quot;,&quot;backgroundColorModified&quot;:false,&quot;code&quot;:&quot;$diag\\left(v\\right).x\\,=\\,v\\circ x$&quot;,&quot;type&quot;:&quot;$&quot;,&quot;ts&quot;:1622223982064,&quot;cs&quot;:&quot;QCJRyPnvhdY10/oqIH0ALg==&quot;,&quot;size&quot;:{&quot;width&quot;:217.66666666666666,&quot;height&quot;:28.66666666666663}}" id="479" name="Google Shape;47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2632" y="2937831"/>
            <a:ext cx="207327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5&quot;,&quot;aid&quot;:null,&quot;code&quot;:&quot;$diag\\left(v\\right)^{-1}\\,=\\,diag\\left(\\left[\\frac{1}{v_{1}},\\frac{1}{v_{2}},...,\\frac{1}{v_{n}}\\right]^{T}\\right)$&quot;,&quot;type&quot;:&quot;$&quot;,&quot;backgroundColorModified&quot;:false,&quot;backgroundColor&quot;:&quot;#FFFFFF&quot;,&quot;font&quot;:{&quot;color&quot;:&quot;#595959&quot;,&quot;size&quot;:18,&quot;family&quot;:&quot;Arial&quot;},&quot;ts&quot;:1622224186260,&quot;cs&quot;:&quot;7RFEimVnIj2SS9HFNXFeRQ==&quot;,&quot;size&quot;:{&quot;width&quot;:458.6666666666667,&quot;height&quot;:68}}" id="480" name="Google Shape;48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0620" y="3921181"/>
            <a:ext cx="43688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 trận đối xứng(symmetric matrix)</a:t>
            </a:r>
            <a:endParaRPr/>
          </a:p>
        </p:txBody>
      </p:sp>
      <p:sp>
        <p:nvSpPr>
          <p:cNvPr id="487" name="Google Shape;48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đối xứng là ma trận có tính chất: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khoảng cách:  </a:t>
            </a:r>
            <a:endParaRPr/>
          </a:p>
        </p:txBody>
      </p:sp>
      <p:sp>
        <p:nvSpPr>
          <p:cNvPr id="488" name="Google Shape;488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33&quot;,&quot;backgroundColor&quot;:&quot;#FFFFFF&quot;,&quot;font&quot;:{&quot;color&quot;:&quot;#595959&quot;,&quot;family&quot;:&quot;Arial&quot;,&quot;size&quot;:18},&quot;aid&quot;:null,&quot;type&quot;:&quot;$&quot;,&quot;code&quot;:&quot;$A=A^{T}$&quot;,&quot;backgroundColorModified&quot;:false,&quot;ts&quot;:1622423384458,&quot;cs&quot;:&quot;ujT+eMl3bRJ70nleoyhT/A==&quot;,&quot;size&quot;:{&quot;width&quot;:92.66666666666667,&quot;height&quot;:24}}" id="489" name="Google Shape;4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6900" y="1243750"/>
            <a:ext cx="882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175" y="2465350"/>
            <a:ext cx="7631024" cy="1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trực giao và trực chuẩn</a:t>
            </a:r>
            <a:endParaRPr/>
          </a:p>
        </p:txBody>
      </p:sp>
      <p:sp>
        <p:nvSpPr>
          <p:cNvPr id="497" name="Google Shape;497;p59"/>
          <p:cNvSpPr txBox="1"/>
          <p:nvPr>
            <p:ph idx="1" type="body"/>
          </p:nvPr>
        </p:nvSpPr>
        <p:spPr>
          <a:xfrm>
            <a:off x="311700" y="1152475"/>
            <a:ext cx="8520600" cy="3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Một hệ cơ sở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Hệ cơ sở </a:t>
            </a:r>
            <a:r>
              <a:rPr b="1" lang="en-US"/>
              <a:t>trực giao</a:t>
            </a:r>
            <a:r>
              <a:rPr lang="en-US"/>
              <a:t> nếu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Hệ cơ sở </a:t>
            </a:r>
            <a:r>
              <a:rPr b="1" lang="en-US"/>
              <a:t>trực chuẩn</a:t>
            </a:r>
            <a:r>
              <a:rPr lang="en-US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Hệ trực chuẩn </a:t>
            </a:r>
            <a:endParaRPr/>
          </a:p>
          <a:p>
            <a:pPr indent="-3175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Ma trận trực giao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V </a:t>
            </a:r>
            <a:r>
              <a:rPr lang="en-US"/>
              <a:t>ma trận trực giao</a:t>
            </a:r>
            <a:r>
              <a:rPr b="1" lang="en-US"/>
              <a:t> </a:t>
            </a:r>
            <a:r>
              <a:rPr lang="en-US"/>
              <a:t>thì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Lưu ý: không có khái niệm ma trận trực chuẩn </a:t>
            </a:r>
            <a:endParaRPr/>
          </a:p>
        </p:txBody>
      </p:sp>
      <p:sp>
        <p:nvSpPr>
          <p:cNvPr id="498" name="Google Shape;49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37&quot;,&quot;code&quot;:&quot;$v_{1},v_{2},...v_{n}$&quot;,&quot;aid&quot;:null,&quot;backgroundColorModified&quot;:false,&quot;type&quot;:&quot;$&quot;,&quot;backgroundColor&quot;:&quot;#FFFFFF&quot;,&quot;font&quot;:{&quot;color&quot;:&quot;#595959&quot;,&quot;family&quot;:&quot;Arial&quot;,&quot;size&quot;:14},&quot;ts&quot;:1623162219235,&quot;cs&quot;:&quot;VgngO8zGMil1NnhbYGii/g==&quot;,&quot;size&quot;:{&quot;width&quot;:107.16666666666667,&quot;height&quot;:13.833333333333334}}" id="499" name="Google Shape;4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425" y="1307911"/>
            <a:ext cx="1020775" cy="19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Modified&quot;:false,&quot;code&quot;:&quot;$v_{i}v_{j}^{T}=0,\\,\\forall i\\neq j$&quot;,&quot;backgroundColor&quot;:&quot;#FFFFFF&quot;,&quot;type&quot;:&quot;$&quot;,&quot;font&quot;:{&quot;size&quot;:20.5,&quot;family&quot;:&quot;Arial&quot;,&quot;color&quot;:&quot;#595959&quot;},&quot;id&quot;:&quot;37&quot;,&quot;ts&quot;:1623162360487,&quot;cs&quot;:&quot;ha4xvgyUCXB2zO7zlTDtSA==&quot;,&quot;size&quot;:{&quot;width&quot;:220,&quot;height&quot;:40.50000000000002}}" id="500" name="Google Shape;5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650" y="1501053"/>
            <a:ext cx="2095500" cy="38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975" y="967375"/>
            <a:ext cx="3019675" cy="181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type&quot;:&quot;gather*&quot;,&quot;code&quot;:&quot;\\begin{gather*}\n{v_{i}v_{j}^{T}=\\,0,\\,\\forall i\\neq j}\\\\\n{v_{i}v_{j}^{T}=\\,1,\\,\\forall i=j}\t\n\\end{gather*}&quot;,&quot;id&quot;:&quot;37&quot;,&quot;font&quot;:{&quot;family&quot;:&quot;Arial&quot;,&quot;color&quot;:&quot;#595959&quot;,&quot;size&quot;:20.5},&quot;backgroundColorModified&quot;:false,&quot;ts&quot;:1623162529961,&quot;cs&quot;:&quot;9EaY+HzaEkU68iVjT85s2g==&quot;,&quot;size&quot;:{&quot;width&quot;:226.19999999999996,&quot;height&quot;:92}}" id="502" name="Google Shape;50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0214" y="1981270"/>
            <a:ext cx="2154555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37&quot;,&quot;code&quot;:&quot;$v_{1},v_{2},...v_{n}$&quot;,&quot;aid&quot;:null,&quot;backgroundColorModified&quot;:false,&quot;type&quot;:&quot;$&quot;,&quot;backgroundColor&quot;:&quot;#FFFFFF&quot;,&quot;font&quot;:{&quot;color&quot;:&quot;#595959&quot;,&quot;family&quot;:&quot;Arial&quot;,&quot;size&quot;:14},&quot;ts&quot;:1623162219235,&quot;cs&quot;:&quot;VgngO8zGMil1NnhbYGii/g==&quot;,&quot;size&quot;:{&quot;width&quot;:107.16666666666667,&quot;height&quot;:13.833333333333334}}" id="503" name="Google Shape;5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00" y="3001586"/>
            <a:ext cx="1020775" cy="193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backgroundColorModified&quot;:false,&quot;font&quot;:{&quot;family&quot;:&quot;Arial&quot;,&quot;color&quot;:&quot;#595959&quot;,&quot;size&quot;:20.5},&quot;id&quot;:&quot;37&quot;,&quot;type&quot;:&quot;$&quot;,&quot;code&quot;:&quot;$V=\\left[v_{1},v_{2},...v_{n}\\right]$&quot;,&quot;aid&quot;:null,&quot;ts&quot;:1623162823642,&quot;cs&quot;:&quot;eIV3i+a16Tv5kLVby0UmQg==&quot;,&quot;size&quot;:{&quot;width&quot;:238.60000000000002,&quot;height&quot;:32}}" id="504" name="Google Shape;504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35663" y="3270060"/>
            <a:ext cx="227266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&quot;,&quot;code&quot;:&quot;$VV^{T}=VV^{-1}=I$&quot;,&quot;backgroundColorModified&quot;:false,&quot;aid&quot;:null,&quot;id&quot;:&quot;37&quot;,&quot;font&quot;:{&quot;size&quot;:20.5,&quot;family&quot;:&quot;Arial&quot;,&quot;color&quot;:&quot;#595959&quot;},&quot;ts&quot;:1623163002282,&quot;cs&quot;:&quot;T087FYZ9BKFa4+eiPjZKAw==&quot;,&quot;size&quot;:{&quot;width&quot;:250.40000000000006,&quot;height&quot;:27.600000000000012}}" id="505" name="Google Shape;505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80325" y="3821134"/>
            <a:ext cx="2385060" cy="262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Bài tập 1</a:t>
            </a:r>
            <a:endParaRPr/>
          </a:p>
        </p:txBody>
      </p:sp>
      <p:sp>
        <p:nvSpPr>
          <p:cNvPr id="512" name="Google Shape;51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Xây dựng chương trình xác ma trận nghịch đảo của ma trận cho trước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4" name="Google Shape;5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984425"/>
            <a:ext cx="6970926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2" name="Google Shape;5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375" y="116325"/>
            <a:ext cx="6550700" cy="494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9" name="Google Shape;5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91303"/>
            <a:ext cx="4300450" cy="4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150" y="391300"/>
            <a:ext cx="41244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Phân rã ma trận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(</a:t>
            </a:r>
            <a:r>
              <a:rPr lang="en-US" sz="3000"/>
              <a:t>Matrix decomposition)</a:t>
            </a:r>
            <a:endParaRPr sz="3000"/>
          </a:p>
        </p:txBody>
      </p:sp>
      <p:sp>
        <p:nvSpPr>
          <p:cNvPr id="537" name="Google Shape;537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p6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3"/>
          <p:cNvSpPr txBox="1"/>
          <p:nvPr>
            <p:ph idx="2" type="body"/>
          </p:nvPr>
        </p:nvSpPr>
        <p:spPr>
          <a:xfrm>
            <a:off x="4939500" y="724075"/>
            <a:ext cx="40452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100"/>
              <a:t>Ma trận phân rã theo chỉ số riêng và vectơ riêng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Ma trận phân rã theo </a:t>
            </a:r>
            <a:r>
              <a:rPr lang="en-US" sz="2100"/>
              <a:t>Cholesky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Singular Value Decomposition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Matrix Factorization </a:t>
            </a:r>
            <a:endParaRPr sz="2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Phân rã ma trận</a:t>
            </a:r>
            <a:endParaRPr/>
          </a:p>
        </p:txBody>
      </p:sp>
      <p:sp>
        <p:nvSpPr>
          <p:cNvPr id="546" name="Google Shape;546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có thể phân rã thành các nhân tố để tìm hiểu thuộc tính tổng quát của chúng, tương tự như số nguyên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Số nguyên lớn hơn 1 có thể phân rã thành các số nguyên tố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Ma </a:t>
            </a:r>
            <a:r>
              <a:rPr b="1" lang="en-US"/>
              <a:t>trận</a:t>
            </a:r>
            <a:r>
              <a:rPr b="1" lang="en-US"/>
              <a:t> A có thể phân rã thành các ma trận</a:t>
            </a:r>
            <a:endParaRPr b="1"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t/>
            </a:r>
            <a:endParaRPr/>
          </a:p>
        </p:txBody>
      </p:sp>
      <p:sp>
        <p:nvSpPr>
          <p:cNvPr id="547" name="Google Shape;54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Modified&quot;:false,&quot;backgroundColor&quot;:&quot;#FFFFFF&quot;,&quot;aid&quot;:null,&quot;type&quot;:&quot;gather*&quot;,&quot;font&quot;:{&quot;color&quot;:&quot;#595959&quot;,&quot;family&quot;:&quot;Arial&quot;,&quot;size&quot;:18},&quot;code&quot;:&quot;\\begin{gather*}\n{n\\,=\\,p_{1}^{\\alpha_{1}}.p_{2}^{\\alpha_{2}}.p_{3}^{\\alpha_{3}}...p_{s}^{\\alpha_{s}},\\,p_{1}&lt;p_{2}&lt;p_{3}...&lt;p_{s},\\,p_{i}-nt,\\,\\alpha_{i}\\in N}\t\n\\end{gather*}&quot;,&quot;id&quot;:&quot;1&quot;,&quot;ts&quot;:1621745611764,&quot;cs&quot;:&quot;4rFi90rrpK3YF1FC0FjyrQ==&quot;,&quot;size&quot;:{&quot;width&quot;:719.5,&quot;height&quot;:30.5}}" id="548" name="Google Shape;54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86" y="2652290"/>
            <a:ext cx="6853238" cy="290513"/>
          </a:xfrm>
          <a:prstGeom prst="rect">
            <a:avLst/>
          </a:prstGeom>
          <a:noFill/>
          <a:ln cap="flat" cmpd="sng" w="9525">
            <a:solidFill>
              <a:srgbClr val="0097A7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code&quot;:&quot;$A\\,=\\,Vdiag\\left(\\lambda\\right)V^{-1}$&quot;,&quot;font&quot;:{&quot;color&quot;:&quot;#595959&quot;,&quot;family&quot;:&quot;Arial&quot;,&quot;size&quot;:18},&quot;aid&quot;:null,&quot;type&quot;:&quot;$&quot;,&quot;backgroundColorModified&quot;:false,&quot;id&quot;:&quot;15&quot;,&quot;backgroundColor&quot;:&quot;#FFFFFF&quot;,&quot;ts&quot;:1622224761558,&quot;cs&quot;:&quot;ZcrVPWbgkl/B9wsJnNd5Sg==&quot;,&quot;size&quot;:{&quot;width&quot;:227.20000000000005,&quot;height&quot;:31}}" id="549" name="Google Shape;5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522" y="3484005"/>
            <a:ext cx="216408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375" y="3894800"/>
            <a:ext cx="1676400" cy="7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6825" y="4005925"/>
            <a:ext cx="2743200" cy="8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Vectơ riêng và chỉ số riêng (1)</a:t>
            </a:r>
            <a:endParaRPr/>
          </a:p>
        </p:txBody>
      </p:sp>
      <p:sp>
        <p:nvSpPr>
          <p:cNvPr id="558" name="Google Shape;55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Vectơ riêng của ma trận vuông 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v- vectơ riêng của ma trận A,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thì </a:t>
            </a:r>
            <a:r>
              <a:rPr b="1" lang="en-US"/>
              <a:t>sv</a:t>
            </a:r>
            <a:r>
              <a:rPr lang="en-US"/>
              <a:t>- vectơ riêng của ma trận A và cùng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chỉ số riêng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aid&quot;:null,&quot;backgroundColorModified&quot;:false,&quot;font&quot;:{&quot;color&quot;:&quot;#595959&quot;,&quot;size&quot;:18,&quot;family&quot;:&quot;Arial&quot;},&quot;id&quot;:&quot;30&quot;,&quot;type&quot;:&quot;$&quot;,&quot;backgroundColor&quot;:&quot;#FFFFFF&quot;,&quot;code&quot;:&quot;$\\,Av=\\lambda v$&quot;,&quot;ts&quot;:1631610108747,&quot;cs&quot;:&quot;mfi9hjHL1tDEHA5Bv17yWQ==&quot;,&quot;size&quot;:{&quot;width&quot;:99,&quot;height&quot;:20.666666666666668}}" id="560" name="Google Shape;5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807" y="1932075"/>
            <a:ext cx="942975" cy="196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561" name="Google Shape;56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950" y="1366913"/>
            <a:ext cx="3364974" cy="2409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\\,\\lambda $&quot;,&quot;id&quot;:&quot;30&quot;,&quot;aid&quot;:null,&quot;font&quot;:{&quot;color&quot;:&quot;#595959&quot;,&quot;size&quot;:18,&quot;family&quot;:&quot;Arial&quot;},&quot;backgroundColorModified&quot;:false,&quot;backgroundColor&quot;:&quot;#FFFFFF&quot;,&quot;type&quot;:&quot;$&quot;,&quot;ts&quot;:1631611195839,&quot;cs&quot;:&quot;YmyPhO0+j4PECTBseIDYjQ==&quot;,&quot;size&quot;:{&quot;width&quot;:14.166666666666666,&quot;height&quot;:20}}" id="562" name="Google Shape;56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7591" y="3499775"/>
            <a:ext cx="134938" cy="19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Vectơ riêng và giá trị riêng(2)</a:t>
            </a:r>
            <a:endParaRPr/>
          </a:p>
        </p:txBody>
      </p:sp>
      <p:sp>
        <p:nvSpPr>
          <p:cNvPr id="569" name="Google Shape;569;p66"/>
          <p:cNvSpPr txBox="1"/>
          <p:nvPr>
            <p:ph idx="1" type="body"/>
          </p:nvPr>
        </p:nvSpPr>
        <p:spPr>
          <a:xfrm>
            <a:off x="311700" y="1152475"/>
            <a:ext cx="78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Phương trình đặc trưng</a:t>
            </a:r>
            <a:r>
              <a:rPr lang="en-US"/>
              <a:t> của </a:t>
            </a:r>
            <a:r>
              <a:rPr lang="en-US"/>
              <a:t>A: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Định thức đặc trưng của A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Chỉ số </a:t>
            </a:r>
            <a:r>
              <a:rPr lang="en-US"/>
              <a:t>riêng </a:t>
            </a:r>
            <a:r>
              <a:rPr lang="en-US"/>
              <a:t>của ma trận A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Chỉ số riêng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70" name="Google Shape;57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&quot;:&quot;#FFFFFF&quot;,&quot;id&quot;:&quot;30&quot;,&quot;backgroundColorModified&quot;:false,&quot;aid&quot;:null,&quot;type&quot;:&quot;$&quot;,&quot;font&quot;:{&quot;color&quot;:&quot;#595959&quot;,&quot;size&quot;:18,&quot;family&quot;:&quot;Arial&quot;},&quot;code&quot;:&quot;$\\,\\left(A-\\lambda I_{n}\\right)v=0$&quot;,&quot;ts&quot;:1622264751463,&quot;cs&quot;:&quot;HqLM6NDUW3hnN6KZxyUW/A==&quot;,&quot;size&quot;:{&quot;width&quot;:181.66666666666666,&quot;height&quot;:28.666666666666668}}" id="571" name="Google Shape;5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793" y="1738025"/>
            <a:ext cx="173037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font&quot;:{&quot;family&quot;:&quot;Arial&quot;,&quot;color&quot;:&quot;#595959&quot;,&quot;size&quot;:18},&quot;type&quot;:&quot;$&quot;,&quot;id&quot;:&quot;30&quot;,&quot;aid&quot;:null,&quot;code&quot;:&quot;$det\\,\\left(A-\\lambda I_{n}\\right)=0$&quot;,&quot;backgroundColorModified&quot;:false,&quot;ts&quot;:1622264806093,&quot;cs&quot;:&quot;q11XYVBBPIovASJfrs2PUg==&quot;,&quot;size&quot;:{&quot;width&quot;:211.83333333333334,&quot;height&quot;:28.666666666666668}}" id="572" name="Google Shape;57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243" y="2731380"/>
            <a:ext cx="2017713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type&quot;:&quot;$&quot;,&quot;id&quot;:&quot;30&quot;,&quot;aid&quot;:null,&quot;font&quot;:{&quot;size&quot;:18,&quot;family&quot;:&quot;Arial&quot;,&quot;color&quot;:&quot;#595959&quot;},&quot;code&quot;:&quot;$det\\,\\left(A-\\lambda I_{n}\\right)=\\left(\\lambda_{1}-\\lambda \\right)\\left(\\lambda_{2}-\\lambda \\right)...\\left(\\lambda_{n}-\\lambda \\right)=0$&quot;,&quot;backgroundColor&quot;:&quot;#FFFFFF&quot;,&quot;ts&quot;:1622265189378,&quot;cs&quot;:&quot;9V7k6PrfHPolrm3iX8TNMQ==&quot;,&quot;size&quot;:{&quot;width&quot;:590,&quot;height&quot;:29}}" id="573" name="Google Shape;57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8593" y="3595867"/>
            <a:ext cx="56197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type&quot;:&quot;$&quot;,&quot;font&quot;:{&quot;color&quot;:&quot;#595959&quot;,&quot;size&quot;:18,&quot;family&quot;:&quot;Arial&quot;},&quot;aid&quot;:null,&quot;code&quot;:&quot;$\\lambda_{1},\\lambda_{2}...\\lambda_{n}$&quot;,&quot;backgroundColor&quot;:&quot;#FFFFFF&quot;,&quot;id&quot;:&quot;30&quot;,&quot;ts&quot;:1622265301158,&quot;cs&quot;:&quot;mJZme2CgZdLm+gpXO6p1gw==&quot;,&quot;size&quot;:{&quot;width&quot;:131.83333333333334,&quot;height&quot;:25.333333333333332}}" id="574" name="Google Shape;57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3613" y="4130617"/>
            <a:ext cx="1255712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8000" y="1321225"/>
            <a:ext cx="3368201" cy="16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Giới thiệu đại số tuyến tính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Đại số tuyến tính cung cấp một số cấu trúc như: vectơ, ma trận và các phép toán cộng, trừ, nhân, chia … giữa chúng</a:t>
            </a:r>
            <a:endParaRPr/>
          </a:p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688" y="2163725"/>
            <a:ext cx="7362627" cy="21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Vectơ riêng và giá trị riêng(3)</a:t>
            </a:r>
            <a:endParaRPr/>
          </a:p>
        </p:txBody>
      </p:sp>
      <p:sp>
        <p:nvSpPr>
          <p:cNvPr id="582" name="Google Shape;582;p67"/>
          <p:cNvSpPr txBox="1"/>
          <p:nvPr>
            <p:ph idx="1" type="body"/>
          </p:nvPr>
        </p:nvSpPr>
        <p:spPr>
          <a:xfrm>
            <a:off x="311700" y="1152475"/>
            <a:ext cx="688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về ma trận không suy biến: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Định thức đặc trưng của A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Chỉ số riêng</a:t>
            </a:r>
            <a:r>
              <a:rPr lang="en-US"/>
              <a:t> của ma trận 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Vectơ riêng</a:t>
            </a:r>
            <a:r>
              <a:rPr lang="en-US"/>
              <a:t> của ma trận 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83" name="Google Shape;583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&quot;:&quot;#FFFFFF&quot;,&quot;code&quot;:&quot;$\\,A=\\begin{pmatrix}\n{2}&amp;{1}\\\\\n{1}&amp;{2}\\\\\n\\end{pmatrix}$&quot;,&quot;backgroundColorModified&quot;:false,&quot;id&quot;:&quot;30&quot;,&quot;type&quot;:&quot;$&quot;,&quot;aid&quot;:null,&quot;font&quot;:{&quot;size&quot;:18,&quot;family&quot;:&quot;Arial&quot;,&quot;color&quot;:&quot;#595959&quot;},&quot;ts&quot;:1622424234291,&quot;cs&quot;:&quot;vVG5pWhK5MlH3DTLgY3L2Q==&quot;,&quot;size&quot;:{&quot;width&quot;:149.5,&quot;height&quot;:68}}" id="584" name="Google Shape;5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501" y="1550700"/>
            <a:ext cx="14239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595959&quot;,&quot;family&quot;:&quot;Arial&quot;,&quot;size&quot;:18},&quot;code&quot;:&quot;$\\lambda_{1}=1,\\,\\lambda_{2}=3.$&quot;,&quot;id&quot;:&quot;30&quot;,&quot;type&quot;:&quot;$&quot;,&quot;backgroundColor&quot;:&quot;#FFFFFF&quot;,&quot;backgroundColorModified&quot;:false,&quot;aid&quot;:null,&quot;ts&quot;:1622424518381,&quot;cs&quot;:&quot;emghHeoK8CIhAN0ipqIAdQ==&quot;,&quot;size&quot;:{&quot;width&quot;:180.5,&quot;height&quot;:25.333333333333332}}" id="585" name="Google Shape;58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4417" y="3595867"/>
            <a:ext cx="1719263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code&quot;:&quot;$v_{\\lambda_{1}=1}\\,=\\begin{pmatrix}\n{1}&amp;{-1}\\\\\n\\end{pmatrix}^{T},v_{\\lambda_{2}=2}\\,=\\begin{pmatrix}\n{1}&amp;{1}\\\\\n\\end{pmatrix}^{T}$&quot;,&quot;aid&quot;:null,&quot;backgroundColorModified&quot;:false,&quot;font&quot;:{&quot;color&quot;:&quot;#595959&quot;,&quot;family&quot;:&quot;Arial&quot;,&quot;size&quot;:18},&quot;id&quot;:&quot;30&quot;,&quot;backgroundColor&quot;:&quot;#FFFFFF&quot;,&quot;ts&quot;:1622424759862,&quot;cs&quot;:&quot;yNFqNmb5KFbFfbP8Xk5qFQ==&quot;,&quot;size&quot;:{&quot;width&quot;:424.3333333333334,&quot;height&quot;:34}}" id="586" name="Google Shape;58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4788" y="4466409"/>
            <a:ext cx="40417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&quot;,&quot;id&quot;:&quot;34&quot;,&quot;aid&quot;:null,&quot;backgroundColorModified&quot;:false,&quot;font&quot;:{&quot;size&quot;:18,&quot;family&quot;:&quot;Arial&quot;,&quot;color&quot;:&quot;#000000&quot;},&quot;code&quot;:&quot;$det\\,\\left(A-\\lambda I_{n}\\right)=\\begin{pmatrix}\n{2-\\lambda_{}}&amp;{1}\\\\\n{1}&amp;{2-\\lambda_{}}\\\\\n\\end{pmatrix}=0$&quot;,&quot;ts&quot;:1622424468657,&quot;cs&quot;:&quot;fd4Rz45aLG3cBo1vN2KpJA==&quot;,&quot;size&quot;:{&quot;width&quot;:452,&quot;height&quot;:68}}" id="587" name="Google Shape;587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4850" y="2482550"/>
            <a:ext cx="430530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8"/>
          <p:cNvSpPr txBox="1"/>
          <p:nvPr>
            <p:ph type="title"/>
          </p:nvPr>
        </p:nvSpPr>
        <p:spPr>
          <a:xfrm>
            <a:off x="367725" y="176075"/>
            <a:ext cx="865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/>
              <a:t>Phân rã ma trận theo chỉ số riêng và vectơ riêng(1)</a:t>
            </a:r>
            <a:endParaRPr b="1" sz="2500"/>
          </a:p>
        </p:txBody>
      </p:sp>
      <p:sp>
        <p:nvSpPr>
          <p:cNvPr id="594" name="Google Shape;594;p68"/>
          <p:cNvSpPr txBox="1"/>
          <p:nvPr>
            <p:ph idx="1" type="body"/>
          </p:nvPr>
        </p:nvSpPr>
        <p:spPr>
          <a:xfrm>
            <a:off x="367725" y="939575"/>
            <a:ext cx="8520600" cy="3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A có n vectơ riêng độc lập tuyến tính: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Xây dựng các </a:t>
            </a:r>
            <a:r>
              <a:rPr b="1" lang="en-US"/>
              <a:t>ma trận V </a:t>
            </a:r>
            <a:r>
              <a:rPr lang="en-US"/>
              <a:t> bởi các các vectơ riêng: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Xây dựng </a:t>
            </a:r>
            <a:r>
              <a:rPr b="1" lang="en-US"/>
              <a:t>ma trận đường chéo </a:t>
            </a:r>
            <a:r>
              <a:rPr lang="en-US"/>
              <a:t>bởi các chỉ số riêng: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Ma trận phân rã theo theo chỉ số riêng:</a:t>
            </a:r>
            <a:endParaRPr b="1"/>
          </a:p>
        </p:txBody>
      </p:sp>
      <p:sp>
        <p:nvSpPr>
          <p:cNvPr id="595" name="Google Shape;59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&quot;:&quot;#FFFFFF&quot;,&quot;font&quot;:{&quot;family&quot;:&quot;Arial&quot;,&quot;color&quot;:&quot;#595959&quot;,&quot;size&quot;:18},&quot;type&quot;:&quot;gather*&quot;,&quot;code&quot;:&quot;\\begin{gather*}\n{\\,v_{1},v_{2},...,v_{n}\\,\\,\\,\\,\\,\\,\\,\\,\\,\\,\\,\\,\\,\\,\\,\\,\\,\\,\\,\\,\\lambda_{1},\\lambda_{2},...,\\lambda_{n}}\\\\\n{\\,}\t\n\\end{gather*}&quot;,&quot;aid&quot;:null,&quot;backgroundColorModified&quot;:false,&quot;id&quot;:&quot;35&quot;,&quot;ts&quot;:1622448055246,&quot;cs&quot;:&quot;a2jRbcpg/qtQoH9yaEz8wA==&quot;,&quot;size&quot;:{&quot;width&quot;:404,&quot;height&quot;:25.333333333333332}}" id="596" name="Google Shape;5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629" y="1463863"/>
            <a:ext cx="38481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\\,V=\\begin{bmatrix}\n{v_{1}}&amp;{v_{2}}&amp;{\\dots}&amp;{v_{n}}\\\\\n\\end{bmatrix}$&quot;,&quot;backgroundColorModified&quot;:false,&quot;font&quot;:{&quot;family&quot;:&quot;Arial&quot;,&quot;color&quot;:&quot;#595959&quot;,&quot;size&quot;:18},&quot;id&quot;:&quot;30&quot;,&quot;aid&quot;:null,&quot;backgroundColor&quot;:&quot;#FFFFFF&quot;,&quot;type&quot;:&quot;$&quot;,&quot;ts&quot;:1622524904420,&quot;cs&quot;:&quot;0+2DAYSeqdORla66dWqfqQ==&quot;,&quot;size&quot;:{&quot;width&quot;:264.50000000000006,&quot;height&quot;:28.75}}" id="597" name="Google Shape;5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431" y="2506040"/>
            <a:ext cx="2519363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&quot;,&quot;backgroundColorModified&quot;:false,&quot;code&quot;:&quot;$\\,\\lambda=\\begin{bmatrix}\n{\\lambda _{1}}&amp;{\\lambda_{2}}&amp;{\\dots}&amp;{\\lambda_{n}}\\\\\n\\end{bmatrix}$&quot;,&quot;font&quot;:{&quot;color&quot;:&quot;#595959&quot;,&quot;family&quot;:&quot;Arial&quot;,&quot;size&quot;:18},&quot;id&quot;:&quot;30&quot;,&quot;aid&quot;:null,&quot;ts&quot;:1622448356383,&quot;cs&quot;:&quot;GJ8JXej121/U8v/MMXKWDQ==&quot;,&quot;size&quot;:{&quot;width&quot;:267.74999999999994,&quot;height&quot;:28.75}}" id="598" name="Google Shape;59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0591" y="3396675"/>
            <a:ext cx="2550319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backgroundColor&quot;:&quot;#FFFFFF&quot;,&quot;code&quot;:&quot;$\\,A=Vdiag\\left(\\lambda\\right)V^{-1}$&quot;,&quot;id&quot;:&quot;30&quot;,&quot;type&quot;:&quot;$&quot;,&quot;font&quot;:{&quot;color&quot;:&quot;#595959&quot;,&quot;family&quot;:&quot;Arial&quot;,&quot;size&quot;:18},&quot;aid&quot;:null,&quot;ts&quot;:1623161492784,&quot;cs&quot;:&quot;arAbFxhBLZ7vGw8V2cVReQ==&quot;,&quot;size&quot;:{&quot;width&quot;:217.6,&quot;height&quot;:31}}" id="599" name="Google Shape;59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218" y="4389394"/>
            <a:ext cx="2072640" cy="2952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9"/>
          <p:cNvSpPr txBox="1"/>
          <p:nvPr>
            <p:ph type="title"/>
          </p:nvPr>
        </p:nvSpPr>
        <p:spPr>
          <a:xfrm>
            <a:off x="367725" y="17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/>
              <a:t>Phân rã ma trận theo chỉ số riêng và vectơ riêng(2)</a:t>
            </a:r>
            <a:endParaRPr/>
          </a:p>
        </p:txBody>
      </p:sp>
      <p:sp>
        <p:nvSpPr>
          <p:cNvPr id="606" name="Google Shape;606;p69"/>
          <p:cNvSpPr txBox="1"/>
          <p:nvPr>
            <p:ph idx="1" type="body"/>
          </p:nvPr>
        </p:nvSpPr>
        <p:spPr>
          <a:xfrm>
            <a:off x="367725" y="939575"/>
            <a:ext cx="8520600" cy="3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Ma trận A </a:t>
            </a:r>
            <a:r>
              <a:rPr b="1" lang="en-US"/>
              <a:t>đối xứng</a:t>
            </a:r>
            <a:r>
              <a:rPr lang="en-US"/>
              <a:t> có giá trị thực                                   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Ma trận trực giao Q, tức </a:t>
            </a: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chéo hóa </a:t>
            </a:r>
            <a:r>
              <a:rPr lang="en-US"/>
              <a:t>các chỉ số riêng </a:t>
            </a:r>
            <a:r>
              <a:rPr lang="en-US"/>
              <a:t>của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Ma trận A  đối xứng được phân rã </a:t>
            </a:r>
            <a:r>
              <a:rPr b="1" lang="en-US"/>
              <a:t>:</a:t>
            </a:r>
            <a:endParaRPr b="1"/>
          </a:p>
        </p:txBody>
      </p:sp>
      <p:sp>
        <p:nvSpPr>
          <p:cNvPr id="607" name="Google Shape;607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aid&quot;:null,&quot;code&quot;:&quot;\\begin{gather*}\n{A_{ij}\\,\\in R,\\,A=A^{T}}\t\n\\end{gather*}&quot;,&quot;type&quot;:&quot;gather*&quot;,&quot;backgroundColorModified&quot;:false,&quot;id&quot;:&quot;35&quot;,&quot;font&quot;:{&quot;size&quot;:18,&quot;family&quot;:&quot;Arial&quot;,&quot;color&quot;:&quot;#595959&quot;},&quot;backgroundColor&quot;:&quot;#FFFFFF&quot;,&quot;ts&quot;:1622510335364,&quot;cs&quot;:&quot;57eplBAZtl4ce3Z4yIN4Rw==&quot;,&quot;size&quot;:{&quot;width&quot;:207.66666666666666,&quot;height&quot;:33.49999999999998}}" id="608" name="Google Shape;60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269" y="993213"/>
            <a:ext cx="1978025" cy="319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&quot;,&quot;backgroundColorModified&quot;:false,&quot;code&quot;:&quot;$\\,\\lambda=\\begin{bmatrix}\n{\\lambda _{1}}&amp;{\\lambda_{2}}&amp;{\\dots}&amp;{\\lambda_{n}}\\\\\n\\end{bmatrix}$&quot;,&quot;font&quot;:{&quot;color&quot;:&quot;#595959&quot;,&quot;family&quot;:&quot;Arial&quot;,&quot;size&quot;:18},&quot;id&quot;:&quot;30&quot;,&quot;aid&quot;:null,&quot;ts&quot;:1622448356383,&quot;cs&quot;:&quot;GJ8JXej121/U8v/MMXKWDQ==&quot;,&quot;size&quot;:{&quot;width&quot;:267.74999999999994,&quot;height&quot;:28.75}}" id="609" name="Google Shape;60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591" y="3396675"/>
            <a:ext cx="2550319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font&quot;:{&quot;family&quot;:&quot;Arial&quot;,&quot;color&quot;:&quot;#595959&quot;,&quot;size&quot;:18},&quot;type&quot;:&quot;gather*&quot;,&quot;code&quot;:&quot;\\begin{gather*}\n{\\,v_{1},v_{2},...,v_{n}\\,\\,\\,\\,\\,\\,\\,\\,\\,\\,\\,\\,\\,\\,\\,\\,\\,\\,\\,\\,\\lambda_{1},\\lambda_{2},...,\\lambda_{n}}\\\\\n{\\,}\t\n\\end{gather*}&quot;,&quot;aid&quot;:null,&quot;backgroundColorModified&quot;:false,&quot;id&quot;:&quot;35&quot;,&quot;ts&quot;:1622448055246,&quot;cs&quot;:&quot;a2jRbcpg/qtQoH9yaEz8wA==&quot;,&quot;size&quot;:{&quot;width&quot;:404,&quot;height&quot;:25.333333333333332}}" id="610" name="Google Shape;61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5579" y="1522426"/>
            <a:ext cx="38481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font&quot;:{&quot;family&quot;:&quot;Arial&quot;,&quot;size&quot;:18,&quot;color&quot;:&quot;#000000&quot;},&quot;code&quot;:&quot;$\\,Q=\\begin{bmatrix}\n{v_{1}}&amp;{v_{2}}&amp;{\\dots}&amp;{v_{n}}\\\\\n\\end{bmatrix}$&quot;,&quot;aid&quot;:null,&quot;type&quot;:&quot;$&quot;,&quot;backgroundColor&quot;:&quot;#FFFFFF&quot;,&quot;id&quot;:&quot;38&quot;,&quot;ts&quot;:1622520520147,&quot;cs&quot;:&quot;T68cl0HwH2xUy1A8aqyANQ==&quot;,&quot;size&quot;:{&quot;width&quot;:265.75,&quot;height&quot;:28.75}}" id="611" name="Google Shape;611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9825" y="2506025"/>
            <a:ext cx="2531269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\\,A=Qdiag\\left(\\lambda\\right)Q^{T}$&quot;,&quot;backgroundColor&quot;:&quot;#FFFFFF&quot;,&quot;backgroundColorModified&quot;:false,&quot;font&quot;:{&quot;family&quot;:&quot;Arial&quot;,&quot;size&quot;:18,&quot;color&quot;:&quot;#595959&quot;},&quot;id&quot;:&quot;30&quot;,&quot;aid&quot;:null,&quot;type&quot;:&quot;$&quot;,&quot;ts&quot;:1622520773069,&quot;cs&quot;:&quot;HsXdxzNtO1BVwmWvs8e2tA==&quot;,&quot;size&quot;:{&quot;width&quot;:206.99999999999997,&quot;height&quot;:31.166666666666668}}" id="612" name="Google Shape;612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6422" y="4287319"/>
            <a:ext cx="1971675" cy="29686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backgroundColor&quot;:&quot;#FFFFFF&quot;,&quot;id&quot;:&quot;30&quot;,&quot;code&quot;:&quot;$\\,Q^{T}=Q^{-1}$&quot;,&quot;type&quot;:&quot;$&quot;,&quot;aid&quot;:null,&quot;backgroundColorModified&quot;:false,&quot;font&quot;:{&quot;color&quot;:&quot;#595959&quot;,&quot;family&quot;:&quot;Arial&quot;,&quot;size&quot;:18},&quot;ts&quot;:1623162035874,&quot;cs&quot;:&quot;91TGVS7eLfpbp+oIO6Je0g==&quot;,&quot;size&quot;:{&quot;width&quot;:120.16666666666667,&quot;height&quot;:29.5}}" id="613" name="Google Shape;613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2733" y="1973881"/>
            <a:ext cx="1144588" cy="28098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Bài tập 2</a:t>
            </a:r>
            <a:endParaRPr/>
          </a:p>
        </p:txBody>
      </p:sp>
      <p:sp>
        <p:nvSpPr>
          <p:cNvPr id="620" name="Google Shape;62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Viết chương trình phân rã theo vectơ riêng và chỉ số riêng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Trường hợp ma trận đối xứng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Trường hợp ma trận không đối xứng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HD: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Nhập ma trận A → Danh sách chỉ số riêng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Nhập</a:t>
            </a:r>
            <a:r>
              <a:rPr lang="en-US"/>
              <a:t> ma trận A + Chỉ số riêng → Vectơ riêng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Phân rã ma trận bởi Cholesky (1)</a:t>
            </a:r>
            <a:endParaRPr/>
          </a:p>
        </p:txBody>
      </p:sp>
      <p:sp>
        <p:nvSpPr>
          <p:cNvPr id="628" name="Google Shape;62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Điều kiện của ma trận [a]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vuông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đối xứng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xác định dương(</a:t>
            </a:r>
            <a:r>
              <a:rPr i="1" lang="en-US" sz="1200">
                <a:solidFill>
                  <a:schemeClr val="dk1"/>
                </a:solidFill>
                <a:highlight>
                  <a:srgbClr val="FFFFFF"/>
                </a:highlight>
              </a:rPr>
              <a:t>positive definite)</a:t>
            </a:r>
            <a:endParaRPr/>
          </a:p>
        </p:txBody>
      </p:sp>
      <p:sp>
        <p:nvSpPr>
          <p:cNvPr id="629" name="Google Shape;62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0" name="Google Shape;6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650" y="1152475"/>
            <a:ext cx="7353226" cy="15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Phân rã ma trận bởi Cholesky (2)</a:t>
            </a:r>
            <a:endParaRPr/>
          </a:p>
        </p:txBody>
      </p:sp>
      <p:sp>
        <p:nvSpPr>
          <p:cNvPr id="637" name="Google Shape;63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đối xứng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Modified&quot;:false,&quot;backgroundColor&quot;:&quot;#FFFFFF&quot;,&quot;aid&quot;:null,&quot;code&quot;:&quot;\\begin{gather*}\n{A=A^{T},\\,A_{ij}=\\,A_{ji},\\forall i,j}\t\n\\end{gather*}&quot;,&quot;id&quot;:&quot;35&quot;,&quot;font&quot;:{&quot;family&quot;:&quot;Arial&quot;,&quot;size&quot;:18,&quot;color&quot;:&quot;#595959&quot;},&quot;type&quot;:&quot;gather*&quot;,&quot;ts&quot;:1632847788107,&quot;cs&quot;:&quot;BNjAnY5PDOP4IWv2RqGLbw==&quot;,&quot;size&quot;:{&quot;width&quot;:290.75,&quot;height&quot;:33.5}}" id="639" name="Google Shape;6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868" y="1649396"/>
            <a:ext cx="2769394" cy="31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175" y="2465350"/>
            <a:ext cx="7631024" cy="1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Phân rã ma trận bởi Cholesky (3)</a:t>
            </a:r>
            <a:endParaRPr/>
          </a:p>
        </p:txBody>
      </p:sp>
      <p:sp>
        <p:nvSpPr>
          <p:cNvPr id="647" name="Google Shape;647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xác định dương(positive definite)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Luật: ma trận A xác định dương khi và chỉ khi chỉ số riêng dương.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đơn vị là ma trận xác định dương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sau có xác định dương hay không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font&quot;:{&quot;family&quot;:&quot;Arial&quot;,&quot;size&quot;:12,&quot;color&quot;:&quot;#000000&quot;},&quot;type&quot;:&quot;$$&quot;,&quot;aid&quot;:null,&quot;id&quot;:&quot;53&quot;,&quot;code&quot;:&quot;$$x^{T}A\\,x\\,&gt;\\,0,\\,\\forall\\,x,\\,x\\neq0$$&quot;,&quot;backgroundColor&quot;:&quot;#FFFFFF&quot;,&quot;backgroundColorModified&quot;:false,&quot;ts&quot;:1632848480909,&quot;cs&quot;:&quot;vHILbcbQMZPQWpkIU/FufQ==&quot;,&quot;size&quot;:{&quot;width&quot;:180.66666666666666,&quot;height&quot;:20.833333333333332}}" id="649" name="Google Shape;64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700" y="1568808"/>
            <a:ext cx="1720850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begin{bmatrix}\n{x_{1}}&amp;{x_{2}}\\\\\n\\end{bmatrix}\\begin{bmatrix}\n{1}&amp;{0}\\\\\n{0}&amp;{1}\\\\\n\\end{bmatrix}\\,\\begin{bmatrix}\n{x_{1}}\\\\\n{x_{2}}\\\\\n\\end{bmatrix}\\,\\,=\\,x_{1}^{2}+x_{2}^{2}&gt;0$$&quot;,&quot;font&quot;:{&quot;color&quot;:&quot;#000000&quot;,&quot;size&quot;:12,&quot;family&quot;:&quot;Arial&quot;},&quot;backgroundColorModified&quot;:false,&quot;backgroundColor&quot;:&quot;#FFFFFF&quot;,&quot;type&quot;:&quot;$$&quot;,&quot;id&quot;:&quot;54&quot;,&quot;aid&quot;:null,&quot;ts&quot;:1632848789609,&quot;cs&quot;:&quot;LZo8XA/IfjvJHY5BOJBJ7g==&quot;,&quot;size&quot;:{&quot;width&quot;:290,&quot;height&quot;:45}}" id="650" name="Google Shape;65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300" y="2646350"/>
            <a:ext cx="2762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9875" y="3536350"/>
            <a:ext cx="3333750" cy="12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4"/>
          <p:cNvSpPr txBox="1"/>
          <p:nvPr>
            <p:ph type="title"/>
          </p:nvPr>
        </p:nvSpPr>
        <p:spPr>
          <a:xfrm>
            <a:off x="367725" y="17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Phân rã ma trận bởi Cholesky(</a:t>
            </a:r>
            <a:r>
              <a:rPr i="1" lang="en-US"/>
              <a:t>4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74"/>
          <p:cNvSpPr txBox="1"/>
          <p:nvPr>
            <p:ph idx="1" type="body"/>
          </p:nvPr>
        </p:nvSpPr>
        <p:spPr>
          <a:xfrm>
            <a:off x="367725" y="939575"/>
            <a:ext cx="8520600" cy="3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                                        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59" name="Google Shape;65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6&quot;,&quot;code&quot;:&quot;$\\,\\begin{bmatrix}\n{A_{11}}&amp;{A_{12}}&amp;{A_{13}}\\\\\n{A_{21}}&amp;{A_{22}}&amp;{A_{23}}\\\\\n{A_{31}}&amp;{A_{32}}&amp;{A_{33}}\\\\\n\\end{bmatrix}=\\begin{bmatrix}\n{L_{11}^{2}}&amp;{L_{11}L_{21}}&amp;{L_{11}L_{31}}\\\\\n{L_{21}L_{11}}&amp;{L_{21}^{2}+L_{22}^{2}}&amp;{L_{21}L_{31}+L_{22}L_{32}}\\\\\n{L_{31}L_{11}}&amp;{L_{31}L_{21}+L_{32}L_{22}}&amp;{L_{31}^{2}+L_{32}^{2}+L_{33}^{2}}\\\\\n\\end{bmatrix}$&quot;,&quot;font&quot;:{&quot;family&quot;:&quot;Arial&quot;,&quot;color&quot;:&quot;#595959&quot;,&quot;size&quot;:14},&quot;type&quot;:&quot;$&quot;,&quot;backgroundColor&quot;:&quot;#FFFFFF&quot;,&quot;backgroundColorModified&quot;:false,&quot;aid&quot;:null,&quot;ts&quot;:1622950420556,&quot;cs&quot;:&quot;jZ5A+SRqPMfUDqE674OuJA==&quot;,&quot;size&quot;:{&quot;width&quot;:628.9999999999999,&quot;height&quot;:92}}" id="660" name="Google Shape;6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636" y="1415124"/>
            <a:ext cx="5991225" cy="876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id&quot;:&quot;6&quot;,&quot;font&quot;:{&quot;size&quot;:14,&quot;family&quot;:&quot;Arial&quot;,&quot;color&quot;:&quot;#595959&quot;},&quot;aid&quot;:null,&quot;type&quot;:&quot;gather*&quot;,&quot;code&quot;:&quot;\\begin{gather*}\n{A_{11}=L_{11}^{2}\\implies L_{11}={\\sqrt[]{A_{11}}}\\,,A_{21}=L_{11}.L_{21}\\implies L_{21}=\\frac{A_{21}}{L_{11}}}\\\\\n{A_{31}=L_{31}.L_{11}\\implies L_{31}=\\frac{A_{31}}{L_{11}}}\\\\\n{A_{22}=L_{21}^{2}+L_{22}^{2}\\implies L_{22}={\\sqrt[]{A_{22}-L_{21}^{2}}}}\\\\\n{A_{32}=L_{31}L_{21}+L_{32}L_{22}\\implies L_{32}=\\frac{A_{32}-L_{31}L_{21}}{L_{22}}}\\\\\n{L_{33}={\\sqrt[]{A_{33}-L_{31}^{2}-L_{32}^{2}}}}\t\n\\end{gather*}&quot;,&quot;backgroundColorModified&quot;:false,&quot;backgroundColor&quot;:&quot;#FFFFFF&quot;,&quot;ts&quot;:1632842107740,&quot;cs&quot;:&quot;GXiYeZCldDp3W6G0B7NUdQ==&quot;,&quot;size&quot;:{&quot;width&quot;:579,&quot;height&quot;:254.5}}" id="661" name="Google Shape;66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742" y="2512370"/>
            <a:ext cx="5514975" cy="242411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 txBox="1"/>
          <p:nvPr>
            <p:ph type="title"/>
          </p:nvPr>
        </p:nvSpPr>
        <p:spPr>
          <a:xfrm>
            <a:off x="367725" y="176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Phân rã ma trận bởi Cholesky(</a:t>
            </a:r>
            <a:r>
              <a:rPr i="1" lang="en-US"/>
              <a:t>5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5"/>
          <p:cNvSpPr txBox="1"/>
          <p:nvPr>
            <p:ph idx="1" type="body"/>
          </p:nvPr>
        </p:nvSpPr>
        <p:spPr>
          <a:xfrm>
            <a:off x="367725" y="939575"/>
            <a:ext cx="8520600" cy="3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/>
              <a:t>                                       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69" name="Google Shape;669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code&quot;:&quot;$\\begin{bmatrix}\n{A_{11}}&amp;{A_{12}}&amp;{A_{13}}&amp;{A_{14}}\\\\\n{A_{21}}&amp;{A_{22}}&amp;{A_{23}}&amp;{A_{24}}\\\\\n{A_{31}}&amp;{A_{32}}&amp;{A_{33}}&amp;{A_{34}}\\\\\n{A_{41}}&amp;{A_{42}}&amp;{A_{43}}&amp;{A_{44}}\\\\\n\\end{bmatrix}\\,=\\underbrace{\\begin{bmatrix}\n{L_{11}}&amp;{0}&amp;{0}&amp;{0}\\\\\n{L_{21}}&amp;{L_{22}}&amp;{0}&amp;{0}\\\\\n{L_{31}}&amp;{L_{32}}&amp;{L_{33}}&amp;{0}\\\\\n{L_{41}}&amp;{L_{42}}&amp;{L_{43}}&amp;{L_{44}}\\\\\n\\end{bmatrix}}_{L}\\underbrace{\\begin{bmatrix}\n{L_{11}}&amp;{L_{12}}&amp;{L_{13}}&amp;{L_{14}}\\\\\n{0}&amp;{L_{22}}&amp;{L_{23}}&amp;{L_{24}}\\\\\n{0}&amp;{0}&amp;{L_{33}}&amp;{L_{34}}\\\\\n{0}&amp;{0}&amp;{0}&amp;{L_{44}}\\\\\n\\end{bmatrix}}_{L^{T}}$&quot;,&quot;font&quot;:{&quot;size&quot;:14,&quot;color&quot;:&quot;#595959&quot;,&quot;family&quot;:&quot;Arial&quot;},&quot;id&quot;:&quot;6&quot;,&quot;aid&quot;:null,&quot;backgroundColorModified&quot;:false,&quot;backgroundColor&quot;:&quot;#FFFFFF&quot;,&quot;type&quot;:&quot;$&quot;,&quot;ts&quot;:1632929508801,&quot;cs&quot;:&quot;IuorwnzC0iQleot362sNQA==&quot;,&quot;size&quot;:{&quot;width&quot;:695,&quot;height&quot;:144.5}}" id="670" name="Google Shape;6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63" y="1172400"/>
            <a:ext cx="7105075" cy="13763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Phân rã ma trận bởi Cholesky(</a:t>
            </a:r>
            <a:r>
              <a:rPr i="1" lang="en-US"/>
              <a:t>6</a:t>
            </a:r>
            <a:r>
              <a:rPr lang="en-US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Thuật toán: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endParaRPr/>
          </a:p>
        </p:txBody>
      </p:sp>
      <p:sp>
        <p:nvSpPr>
          <p:cNvPr id="678" name="Google Shape;67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9" name="Google Shape;6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325" y="1704150"/>
            <a:ext cx="7123776" cy="25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Giới thiệu đại số tuyến tính</a:t>
            </a:r>
            <a:endParaRPr/>
          </a:p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50" y="1180625"/>
            <a:ext cx="7975501" cy="358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Bài tập 3</a:t>
            </a:r>
            <a:endParaRPr/>
          </a:p>
        </p:txBody>
      </p:sp>
      <p:sp>
        <p:nvSpPr>
          <p:cNvPr id="686" name="Google Shape;686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Viết chương trình thực hiện phân rã Cholesky</a:t>
            </a:r>
            <a:endParaRPr/>
          </a:p>
        </p:txBody>
      </p:sp>
      <p:sp>
        <p:nvSpPr>
          <p:cNvPr id="687" name="Google Shape;687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Singular Value Decomposition (1)</a:t>
            </a:r>
            <a:endParaRPr/>
          </a:p>
        </p:txBody>
      </p:sp>
      <p:sp>
        <p:nvSpPr>
          <p:cNvPr id="694" name="Google Shape;694;p78"/>
          <p:cNvSpPr txBox="1"/>
          <p:nvPr>
            <p:ph idx="1" type="body"/>
          </p:nvPr>
        </p:nvSpPr>
        <p:spPr>
          <a:xfrm>
            <a:off x="311700" y="1152475"/>
            <a:ext cx="8520600" cy="3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</a:t>
            </a:r>
            <a:r>
              <a:rPr lang="en-US"/>
              <a:t>a trận vuông: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 phải </a:t>
            </a:r>
            <a:r>
              <a:rPr b="1" lang="en-US"/>
              <a:t>ma trận vuông</a:t>
            </a:r>
            <a:r>
              <a:rPr lang="en-US"/>
              <a:t> không suy biến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 vuông đối xứng: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Phân rã ma trận bởi Cholesky: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Ma trận vuông thực, dương, đối xứng, không suy biến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Vấn đề: </a:t>
            </a:r>
            <a:r>
              <a:rPr lang="en-US"/>
              <a:t>Phân rã ma trận  A, không vuông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code&quot;:&quot;$\\,A=Qdiag\\left(\\lambda\\right)Q^{T}$&quot;,&quot;backgroundColor&quot;:&quot;#FFFFFF&quot;,&quot;backgroundColorModified&quot;:false,&quot;font&quot;:{&quot;family&quot;:&quot;Arial&quot;,&quot;size&quot;:18,&quot;color&quot;:&quot;#595959&quot;},&quot;id&quot;:&quot;30&quot;,&quot;aid&quot;:null,&quot;type&quot;:&quot;$&quot;,&quot;ts&quot;:1622520773069,&quot;cs&quot;:&quot;HsXdxzNtO1BVwmWvs8e2tA==&quot;,&quot;size&quot;:{&quot;width&quot;:206.99999999999997,&quot;height&quot;:31.166666666666668}}" id="696" name="Google Shape;6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172" y="2423319"/>
            <a:ext cx="1971675" cy="296863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font&quot;:{&quot;size&quot;:18,&quot;color&quot;:&quot;#595959&quot;,&quot;family&quot;:&quot;Arial&quot;},&quot;aid&quot;:null,&quot;backgroundColor&quot;:&quot;#FFFFFF&quot;,&quot;code&quot;:&quot;$\\,A=LL^{T}$&quot;,&quot;backgroundColorModified&quot;:false,&quot;type&quot;:&quot;$&quot;,&quot;id&quot;:&quot;30&quot;,&quot;ts&quot;:1622951653509,&quot;cs&quot;:&quot;AX9tDSDYtLego2zG0YvmXQ==&quot;,&quot;size&quot;:{&quot;width&quot;:110,&quot;height&quot;:24}}" id="697" name="Google Shape;69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225" y="3232025"/>
            <a:ext cx="989350" cy="2158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backgroundColorModified&quot;:false,&quot;backgroundColor&quot;:&quot;#FFFFFF&quot;,&quot;code&quot;:&quot;$\\,A=Vdiag\\left(\\lambda\\right)V^{-1}$&quot;,&quot;id&quot;:&quot;30&quot;,&quot;type&quot;:&quot;$&quot;,&quot;font&quot;:{&quot;color&quot;:&quot;#595959&quot;,&quot;family&quot;:&quot;Arial&quot;,&quot;size&quot;:18},&quot;aid&quot;:null,&quot;ts&quot;:1623161492784,&quot;cs&quot;:&quot;arAbFxhBLZ7vGw8V2cVReQ==&quot;,&quot;size&quot;:{&quot;width&quot;:217.6,&quot;height&quot;:31}}" id="698" name="Google Shape;69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7643" y="1262094"/>
            <a:ext cx="2072640" cy="2952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Singular Value Decomposition 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SVD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SVD sử dụng phổ biến hơn: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Sử dụng ma trận vuông, không suy biến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Sử dụng ma trận vuông đối xứng, không suy biến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Sử dụng ma trận phân rã bởi cholesky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Sử dụng với bất kỳ ma trận thực.</a:t>
            </a:r>
            <a:endParaRPr b="1"/>
          </a:p>
        </p:txBody>
      </p:sp>
      <p:sp>
        <p:nvSpPr>
          <p:cNvPr id="706" name="Google Shape;706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&quot;:&quot;#FFFFFF&quot;,&quot;id&quot;:&quot;30&quot;,&quot;code&quot;:&quot;$\\,A=UDV^{T}$&quot;,&quot;type&quot;:&quot;$&quot;,&quot;font&quot;:{&quot;family&quot;:&quot;Arial&quot;,&quot;color&quot;:&quot;#595959&quot;,&quot;size&quot;:18},&quot;backgroundColorModified&quot;:false,&quot;aid&quot;:null,&quot;ts&quot;:1622952476091,&quot;cs&quot;:&quot;9hncK/7mvd20CnwAKNnLiw==&quot;,&quot;size&quot;:{&quot;width&quot;:140,&quot;height&quot;:24.666666666666668}}" id="707" name="Google Shape;70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05" y="1266417"/>
            <a:ext cx="1333500" cy="2349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Singular Value Decomposition (3)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type&quot;:&quot;$&quot;,&quot;font&quot;:{&quot;size&quot;:18,&quot;color&quot;:&quot;#000000&quot;,&quot;family&quot;:&quot;Arial&quot;},&quot;backgroundColorModified&quot;:false,&quot;backgroundColor&quot;:&quot;#FFFFFF&quot;,&quot;code&quot;:&quot;$\\,A=\\begin{bmatrix}\n{\\vdots}&amp;{\\vdots}&amp;{\\vdots}\\\\\n{x_{1}}&amp;{...}&amp;{x_{m}}\\\\\n{\\vdots}&amp;{\\vdots}&amp;{\\vdots}\\\\\n\\end{bmatrix}=UDV^{T}=\\begin{bmatrix}\n{\\vdots}&amp;{\\vdots}&amp;{\\vdots}\\\\\n{u_{1}}&amp;{...}&amp;{u_{n}}\\\\\n{\\vdots}&amp;{\\vdots}&amp;{\\vdots}\\\\\n\\end{bmatrix}\\begin{bmatrix}\n{\\sigma_{1}}&amp;{}&amp;{}\\\\\n{}&amp;{\\ddots}&amp;{}\\\\\n{}&amp;{}&amp;{\\sigma_{r}}\\\\\n{0}&amp;{0}&amp;{0}\\\\\n\\end{bmatrix}\\begin{bmatrix}\n{\\vdots}&amp;{\\vdots}&amp;{\\vdots}\\\\\n{v_{1}}&amp;{...}&amp;{v_{m}}\\\\\n{\\vdots}&amp;{\\vdots}&amp;{\\vdots}\\\\\n\\end{bmatrix}^{T}$&quot;,&quot;id&quot;:&quot;55&quot;,&quot;aid&quot;:null,&quot;ts&quot;:1662977706523,&quot;cs&quot;:&quot;+9jF9BS3B6ATn4kMh+Voxg==&quot;,&quot;size&quot;:{&quot;width&quot;:973,&quot;height&quot;:168.00000000000003}}" id="715" name="Google Shape;71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150"/>
            <a:ext cx="8613324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80"/>
          <p:cNvSpPr txBox="1"/>
          <p:nvPr/>
        </p:nvSpPr>
        <p:spPr>
          <a:xfrm>
            <a:off x="-73050" y="2876775"/>
            <a:ext cx="92901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US" sz="1800">
                <a:solidFill>
                  <a:schemeClr val="dk2"/>
                </a:solidFill>
              </a:rPr>
              <a:t>A - ma trận đâu vào nxm ( n tài liệu, </a:t>
            </a:r>
            <a:r>
              <a:rPr lang="en-US" sz="1800">
                <a:solidFill>
                  <a:schemeClr val="dk2"/>
                </a:solidFill>
              </a:rPr>
              <a:t>m </a:t>
            </a:r>
            <a:r>
              <a:rPr lang="en-US" sz="1800">
                <a:solidFill>
                  <a:schemeClr val="dk2"/>
                </a:solidFill>
              </a:rPr>
              <a:t>đặc trưng)</a:t>
            </a:r>
            <a:endParaRPr sz="1800">
              <a:solidFill>
                <a:schemeClr val="dk2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US" sz="1800">
                <a:solidFill>
                  <a:schemeClr val="dk2"/>
                </a:solidFill>
              </a:rPr>
              <a:t>U - ma trận vectơ riêng trái của A( left singular vectơ) nxn - </a:t>
            </a:r>
            <a:r>
              <a:rPr b="1" lang="en-US" sz="1800">
                <a:solidFill>
                  <a:schemeClr val="dk2"/>
                </a:solidFill>
              </a:rPr>
              <a:t>ma trận trực giao</a:t>
            </a:r>
            <a:endParaRPr b="1" sz="1800">
              <a:solidFill>
                <a:schemeClr val="dk2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US" sz="1800">
                <a:solidFill>
                  <a:schemeClr val="dk2"/>
                </a:solidFill>
              </a:rPr>
              <a:t>V - ma trận vectơ riêng phải của A (right singular vectơ) mxm - </a:t>
            </a:r>
            <a:r>
              <a:rPr b="1" lang="en-US" sz="1800">
                <a:solidFill>
                  <a:schemeClr val="dk2"/>
                </a:solidFill>
              </a:rPr>
              <a:t>ma trận trực giao</a:t>
            </a:r>
            <a:endParaRPr b="1" sz="1800">
              <a:solidFill>
                <a:schemeClr val="dk2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US" sz="1800">
                <a:solidFill>
                  <a:schemeClr val="dk2"/>
                </a:solidFill>
              </a:rPr>
              <a:t>D - singular value nxm</a:t>
            </a:r>
            <a:endParaRPr sz="1800">
              <a:solidFill>
                <a:schemeClr val="dk2"/>
              </a:solidFill>
            </a:endParaRPr>
          </a:p>
          <a:p>
            <a:pPr indent="-3175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US">
                <a:solidFill>
                  <a:schemeClr val="dk2"/>
                </a:solidFill>
              </a:rPr>
              <a:t>ma trận chéo hóa r x r : </a:t>
            </a:r>
            <a:endParaRPr/>
          </a:p>
        </p:txBody>
      </p:sp>
      <p:pic>
        <p:nvPicPr>
          <p:cNvPr descr="{&quot;code&quot;:&quot;$\\sigma_{1}\\geqslant\\sigma_{2}\\geqslant...\\geqslant\\sigma_{r}&gt;0=0=...=0$&quot;,&quot;backgroundColor&quot;:&quot;#FFFFFF&quot;,&quot;font&quot;:{&quot;size&quot;:18,&quot;color&quot;:&quot;#595959&quot;,&quot;family&quot;:&quot;Arial&quot;},&quot;id&quot;:&quot;42&quot;,&quot;backgroundColorModified&quot;:false,&quot;type&quot;:&quot;$&quot;,&quot;aid&quot;:null,&quot;ts&quot;:1623164546696,&quot;cs&quot;:&quot;NI1B4Qjaeu9x9y6ZHquiwg==&quot;,&quot;size&quot;:{&quot;width&quot;:428,&quot;height&quot;:23.666666666666668}}" id="717" name="Google Shape;71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675" y="4587083"/>
            <a:ext cx="4076700" cy="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Singular Value Decomposition (4)</a:t>
            </a:r>
            <a:endParaRPr/>
          </a:p>
        </p:txBody>
      </p:sp>
      <p:sp>
        <p:nvSpPr>
          <p:cNvPr id="724" name="Google Shape;72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aid&quot;:null,&quot;type&quot;:&quot;gather*&quot;,&quot;backgroundColor&quot;:&quot;#FFFFFF&quot;,&quot;font&quot;:{&quot;color&quot;:&quot;#595959&quot;,&quot;size&quot;:18,&quot;family&quot;:&quot;Arial&quot;},&quot;code&quot;:&quot;\\begin{gather*}\n{\\,AA^{T}=UDV^{T}\\left(UDV^{T}\\right)^{T}=UDV^{T}VD^{T}U^{T}=UDD^{T}U^{T}=UDD^{T}U^{-1}}\t\n\\end{gather*}&quot;,&quot;backgroundColorModified&quot;:false,&quot;id&quot;:&quot;30&quot;,&quot;ts&quot;:1623164977694,&quot;cs&quot;:&quot;Fvd/o5urLUltHb9Pxoc5yA==&quot;,&quot;size&quot;:{&quot;width&quot;:851,&quot;height&quot;:41.00000000000002}}" id="725" name="Google Shape;72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75" y="1756025"/>
            <a:ext cx="7722725" cy="31837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backgroundColor&quot;:&quot;#FFFFFF&quot;,&quot;id&quot;:&quot;30&quot;,&quot;code&quot;:&quot;$\\,A=UDV^{T}$&quot;,&quot;type&quot;:&quot;$&quot;,&quot;font&quot;:{&quot;family&quot;:&quot;Arial&quot;,&quot;color&quot;:&quot;#595959&quot;,&quot;size&quot;:18},&quot;backgroundColorModified&quot;:false,&quot;aid&quot;:null,&quot;ts&quot;:1622952476091,&quot;cs&quot;:&quot;9hncK/7mvd20CnwAKNnLiw==&quot;,&quot;size&quot;:{&quot;width&quot;:140,&quot;height&quot;:24.666666666666668}}" id="726" name="Google Shape;72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530" y="1269392"/>
            <a:ext cx="1333500" cy="2349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backgroundColor&quot;:&quot;#FFFFFF&quot;,&quot;id&quot;:&quot;30&quot;,&quot;aid&quot;:null,&quot;code&quot;:&quot;\\begin{gather*}\n{\\,AA^{T}=UDD^{T}U^{-1}}\t\n\\end{gather*}&quot;,&quot;backgroundColorModified&quot;:false,&quot;font&quot;:{&quot;color&quot;:&quot;#595959&quot;,&quot;size&quot;:18,&quot;family&quot;:&quot;Arial&quot;},&quot;type&quot;:&quot;gather*&quot;,&quot;ts&quot;:1623165165518,&quot;cs&quot;:&quot;RWB8CDhzzinxHJW+lCBpvQ==&quot;,&quot;size&quot;:{&quot;width&quot;:225.6,&quot;height&quot;:25.800000000000008}}" id="727" name="Google Shape;72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31" y="2391059"/>
            <a:ext cx="2148840" cy="24574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code&quot;:&quot;\\begin{gather*}\n{\\,AA^{T}=Udiag\\left(\\lambda\\right)U^{-1}}\t\n\\end{gather*}&quot;,&quot;backgroundColorModified&quot;:false,&quot;font&quot;:{&quot;color&quot;:&quot;#595959&quot;,&quot;family&quot;:&quot;Arial&quot;,&quot;size&quot;:18},&quot;type&quot;:&quot;gather*&quot;,&quot;aid&quot;:null,&quot;id&quot;:&quot;30&quot;,&quot;backgroundColor&quot;:&quot;#FFFFFF&quot;,&quot;ts&quot;:1623165473070,&quot;cs&quot;:&quot;AV8PFnJUGbgSugKufm9x9Q==&quot;,&quot;size&quot;:{&quot;width&quot;:253.59999999999994,&quot;height&quot;:32}}" id="728" name="Google Shape;728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5336" y="2332009"/>
            <a:ext cx="2415540" cy="30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729" name="Google Shape;729;p81"/>
          <p:cNvSpPr txBox="1"/>
          <p:nvPr/>
        </p:nvSpPr>
        <p:spPr>
          <a:xfrm>
            <a:off x="2068975" y="3104875"/>
            <a:ext cx="5854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                         </a:t>
            </a:r>
            <a:r>
              <a:rPr lang="en-US"/>
              <a:t>với        là chỉ số riêng của ma trận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 là </a:t>
            </a:r>
            <a:r>
              <a:rPr lang="en-US"/>
              <a:t>vectơ</a:t>
            </a:r>
            <a:r>
              <a:rPr lang="en-US"/>
              <a:t> riêng của ma trận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                                                          là</a:t>
            </a:r>
            <a:r>
              <a:rPr b="1" lang="en-US"/>
              <a:t> left singular vector of 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                                                       </a:t>
            </a:r>
            <a:r>
              <a:rPr lang="en-US">
                <a:solidFill>
                  <a:schemeClr val="dk1"/>
                </a:solidFill>
              </a:rPr>
              <a:t>là </a:t>
            </a:r>
            <a:r>
              <a:rPr b="1" lang="en-US">
                <a:solidFill>
                  <a:schemeClr val="dk1"/>
                </a:solidFill>
              </a:rPr>
              <a:t>right singular vector of A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code&quot;:&quot;$\\sigma_{i}={\\sqrt[]{\\lambda_{i}}}$&quot;,&quot;backgroundColor&quot;:&quot;#FFFFFF&quot;,&quot;id&quot;:&quot;42&quot;,&quot;aid&quot;:null,&quot;font&quot;:{&quot;family&quot;:&quot;Arial&quot;,&quot;size&quot;:18,&quot;color&quot;:&quot;#595959&quot;},&quot;type&quot;:&quot;$&quot;,&quot;backgroundColorModified&quot;:false,&quot;ts&quot;:1623165573171,&quot;cs&quot;:&quot;PegyLoTqI1cExpT9Xw4mlA==&quot;,&quot;size&quot;:{&quot;width&quot;:110,&quot;height&quot;:28.5}}" id="730" name="Google Shape;730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1094" y="3169238"/>
            <a:ext cx="1047750" cy="271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color&quot;:&quot;#000000&quot;,&quot;size&quot;:14},&quot;type&quot;:&quot;$&quot;,&quot;code&quot;:&quot;$\\lambda_{i}$&quot;,&quot;aid&quot;:null,&quot;id&quot;:&quot;44&quot;,&quot;backgroundColor&quot;:&quot;#FFFFFF&quot;,&quot;backgroundColorModified&quot;:false,&quot;ts&quot;:1623165662983,&quot;cs&quot;:&quot;jPbYRXcW8sjDBXZKpNZCrQ==&quot;,&quot;size&quot;:{&quot;width&quot;:16.333333333333332,&quot;height&quot;:18.5}}" id="731" name="Google Shape;731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5325" y="3216863"/>
            <a:ext cx="155575" cy="176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&quot;,&quot;font&quot;:{&quot;color&quot;:&quot;#000000&quot;,&quot;size&quot;:14,&quot;family&quot;:&quot;Arial&quot;},&quot;backgroundColor&quot;:&quot;#FFFFFF&quot;,&quot;backgroundColorModified&quot;:false,&quot;code&quot;:&quot;$AA^{T}$&quot;,&quot;id&quot;:&quot;45&quot;,&quot;ts&quot;:1623165718604,&quot;cs&quot;:&quot;dZ1ELzp4s1MDEYLLSNXVdA==&quot;,&quot;size&quot;:{&quot;width&quot;:43.333333333333336,&quot;height&quot;:18.333333333333332}}" id="732" name="Google Shape;732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0650" y="3217650"/>
            <a:ext cx="412750" cy="17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&quot;,&quot;font&quot;:{&quot;color&quot;:&quot;#000000&quot;,&quot;size&quot;:14,&quot;family&quot;:&quot;Arial&quot;},&quot;backgroundColor&quot;:&quot;#FFFFFF&quot;,&quot;backgroundColorModified&quot;:false,&quot;code&quot;:&quot;$AA^{T}$&quot;,&quot;id&quot;:&quot;45&quot;,&quot;ts&quot;:1623165718604,&quot;cs&quot;:&quot;dZ1ELzp4s1MDEYLLSNXVdA==&quot;,&quot;size&quot;:{&quot;width&quot;:43.333333333333336,&quot;height&quot;:18.333333333333332}}" id="733" name="Google Shape;733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55325" y="3609900"/>
            <a:ext cx="412750" cy="174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aid&quot;:null,&quot;code&quot;:&quot;$U\\,=\\,\\left(u_{1},u_{2},...,u_{m}\\right),\\,u_{i}$&quot;,&quot;id&quot;:&quot;42&quot;,&quot;font&quot;:{&quot;color&quot;:&quot;#595959&quot;,&quot;family&quot;:&quot;Arial&quot;,&quot;size&quot;:18},&quot;backgroundColor&quot;:&quot;#FFFFFF&quot;,&quot;backgroundColorModified&quot;:false,&quot;ts&quot;:1623165940467,&quot;cs&quot;:&quot;jdr1j15y5Hzyi6OgpRvJ3A==&quot;,&quot;size&quot;:{&quot;width&quot;:292.99999999999994,&quot;height&quot;:28.75}}" id="734" name="Google Shape;734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11094" y="4068180"/>
            <a:ext cx="2790825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V\\,=\\,\\left(v_{1},v_{2},...,v_{n}\\right),\\,v_{i}$&quot;,&quot;font&quot;:{&quot;color&quot;:&quot;#595959&quot;,&quot;size&quot;:18,&quot;family&quot;:&quot;Arial&quot;},&quot;backgroundColor&quot;:&quot;#FFFFFF&quot;,&quot;type&quot;:&quot;$&quot;,&quot;id&quot;:&quot;42&quot;,&quot;aid&quot;:null,&quot;ts&quot;:1623166066364,&quot;cs&quot;:&quot;MzWdg/HgUo+IWSNkmgpkvw==&quot;,&quot;size&quot;:{&quot;width&quot;:278.24999999999994,&quot;height&quot;:28.75}}" id="735" name="Google Shape;735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39191" y="4469305"/>
            <a:ext cx="2650331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Singular Value Decomposition (5)</a:t>
            </a:r>
            <a:endParaRPr/>
          </a:p>
        </p:txBody>
      </p:sp>
      <p:sp>
        <p:nvSpPr>
          <p:cNvPr id="742" name="Google Shape;742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4" name="Google Shape;7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50" y="1292500"/>
            <a:ext cx="8144076" cy="32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Bài tập 4</a:t>
            </a:r>
            <a:endParaRPr/>
          </a:p>
        </p:txBody>
      </p:sp>
      <p:sp>
        <p:nvSpPr>
          <p:cNvPr id="751" name="Google Shape;751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Viết chương trình thực hiện phân rã SVD</a:t>
            </a:r>
            <a:endParaRPr/>
          </a:p>
        </p:txBody>
      </p:sp>
      <p:sp>
        <p:nvSpPr>
          <p:cNvPr id="752" name="Google Shape;752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Ứng dụng SVD trong ML</a:t>
            </a:r>
            <a:endParaRPr/>
          </a:p>
        </p:txBody>
      </p:sp>
      <p:sp>
        <p:nvSpPr>
          <p:cNvPr id="759" name="Google Shape;759;p84"/>
          <p:cNvSpPr txBox="1"/>
          <p:nvPr>
            <p:ph idx="1" type="body"/>
          </p:nvPr>
        </p:nvSpPr>
        <p:spPr>
          <a:xfrm>
            <a:off x="311700" y="1152475"/>
            <a:ext cx="788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SVD được sử dụng nhiều trong hệ thống gợi 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Collaborative filter</a:t>
            </a:r>
            <a:r>
              <a:rPr lang="en-US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1" name="Google Shape;76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125" y="2464950"/>
            <a:ext cx="7101374" cy="18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Ứng dụng SVD trong ML</a:t>
            </a:r>
            <a:endParaRPr/>
          </a:p>
        </p:txBody>
      </p:sp>
      <p:sp>
        <p:nvSpPr>
          <p:cNvPr id="768" name="Google Shape;768;p85"/>
          <p:cNvSpPr txBox="1"/>
          <p:nvPr>
            <p:ph idx="1" type="body"/>
          </p:nvPr>
        </p:nvSpPr>
        <p:spPr>
          <a:xfrm>
            <a:off x="311700" y="1152475"/>
            <a:ext cx="788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Collaborative filter</a:t>
            </a:r>
            <a:r>
              <a:rPr lang="en-US" sz="1100">
                <a:solidFill>
                  <a:schemeClr val="dk1"/>
                </a:solidFill>
              </a:rPr>
              <a:t>	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0" name="Google Shape;77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75" y="2057275"/>
            <a:ext cx="7885801" cy="25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Ứng dụng SVD trong ML</a:t>
            </a:r>
            <a:endParaRPr/>
          </a:p>
        </p:txBody>
      </p:sp>
      <p:sp>
        <p:nvSpPr>
          <p:cNvPr id="777" name="Google Shape;777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Principal Components Analysis(PCA)</a:t>
            </a:r>
            <a:r>
              <a:rPr lang="en-US" sz="1100">
                <a:solidFill>
                  <a:schemeClr val="dk1"/>
                </a:solidFill>
              </a:rPr>
              <a:t>- </a:t>
            </a:r>
            <a:r>
              <a:rPr lang="en-US"/>
              <a:t>Giảm chiều dữ liệu r &lt;&lt; m, n</a:t>
            </a:r>
            <a:endParaRPr/>
          </a:p>
        </p:txBody>
      </p:sp>
      <p:sp>
        <p:nvSpPr>
          <p:cNvPr id="778" name="Google Shape;77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id&quot;:&quot;30&quot;,&quot;aid&quot;:null,&quot;code&quot;:&quot;$\\,A_{m\\times n}=U_{m\\times m}D_{m\\times n}V_{n\\times n}^{T}=\\left[u_{1},...u_{m}\\right]\\begin{pmatrix}\n{\\sigma_{1}}&amp;{\\cdots}&amp;{0}&amp;{0}\\\\\n{\\vdots}&amp;{\\ddots}&amp;{\\vdots}&amp;{0}\\\\\n{0}&amp;{\\cdots}&amp;{\\sigma_{r}}&amp;{0}\\\\\n{0}&amp;{0}&amp;{0}&amp;{0}\\\\\n\\end{pmatrix}\\left[v_{1}^{T},...v_{n}^{T}\\right]$&quot;,&quot;type&quot;:&quot;$&quot;,&quot;backgroundColorModified&quot;:false,&quot;backgroundColor&quot;:&quot;#FFFFFF&quot;,&quot;font&quot;:{&quot;color&quot;:&quot;#595959&quot;,&quot;size&quot;:18,&quot;family&quot;:&quot;Arial&quot;},&quot;ts&quot;:1623167777280,&quot;cs&quot;:&quot;oFIeXztGr4puanKi39VXfw==&quot;,&quot;size&quot;:{&quot;width&quot;:833,&quot;height&quot;:167.99999999999997}}" id="779" name="Google Shape;77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75" y="1677476"/>
            <a:ext cx="7934325" cy="109933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descr="{&quot;type&quot;:&quot;$&quot;,&quot;font&quot;:{&quot;color&quot;:&quot;#595959&quot;,&quot;family&quot;:&quot;Arial&quot;,&quot;size&quot;:18},&quot;aid&quot;:null,&quot;code&quot;:&quot;$\\,A_{m\\times n}=\\sigma_{1}u_{1}v_{1}^{T}+\\sigma_{2}u_{2}v_{2}^{T}+...+\\sigma_{r}u_{r}v_{r}^{T}$&quot;,&quot;backgroundColorModified&quot;:false,&quot;backgroundColor&quot;:&quot;#FFFFFF&quot;,&quot;id&quot;:&quot;30&quot;,&quot;ts&quot;:1623167933790,&quot;cs&quot;:&quot;RgF9PrR+db9ro9eRCcF5tw==&quot;,&quot;size&quot;:{&quot;width&quot;:468,&quot;height&quot;:32.333333333333336}}" id="780" name="Google Shape;780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25" y="2856432"/>
            <a:ext cx="4457700" cy="307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781" name="Google Shape;781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538" y="3496300"/>
            <a:ext cx="7146924" cy="14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Giới thiệu đại số tuyến tính</a:t>
            </a:r>
            <a:endParaRPr/>
          </a:p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75" y="1170125"/>
            <a:ext cx="8167625" cy="343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Truncated SVD</a:t>
            </a:r>
            <a:endParaRPr/>
          </a:p>
        </p:txBody>
      </p:sp>
      <p:sp>
        <p:nvSpPr>
          <p:cNvPr id="788" name="Google Shape;788;p87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 trận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 và V là ma trận trực </a:t>
            </a:r>
            <a:r>
              <a:rPr lang="en-US"/>
              <a:t>giao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 ma trận chéo với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sp>
        <p:nvSpPr>
          <p:cNvPr id="789" name="Google Shape;789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aid&quot;:null,&quot;id&quot;:&quot;40&quot;,&quot;backgroundColor&quot;:&quot;#FFFFFF&quot;,&quot;type&quot;:&quot;$&quot;,&quot;code&quot;:&quot;$A\\in R^{n\\times m}$&quot;,&quot;font&quot;:{&quot;size&quot;:18,&quot;color&quot;:&quot;#595959&quot;,&quot;family&quot;:&quot;Arial&quot;},&quot;backgroundColorModified&quot;:false,&quot;ts&quot;:1623163469057,&quot;cs&quot;:&quot;pGAkvo7Jb2rPxmGmMIdKyQ==&quot;,&quot;size&quot;:{&quot;width&quot;:120.16666666666667,&quot;height&quot;:21.666666666666668}}" id="790" name="Google Shape;79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085" y="1267372"/>
            <a:ext cx="1144588" cy="20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87"/>
          <p:cNvSpPr/>
          <p:nvPr/>
        </p:nvSpPr>
        <p:spPr>
          <a:xfrm>
            <a:off x="1468703" y="1993716"/>
            <a:ext cx="1505400" cy="8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/>
          </a:p>
        </p:txBody>
      </p:sp>
      <p:pic>
        <p:nvPicPr>
          <p:cNvPr descr="{&quot;backgroundColor&quot;:&quot;#EEEEEE&quot;,&quot;code&quot;:&quot;$A_{m\\times n}$&quot;,&quot;font&quot;:{&quot;size&quot;:14,&quot;color&quot;:&quot;#000000&quot;,&quot;family&quot;:&quot;Arial&quot;},&quot;backgroundColorModified&quot;:false,&quot;type&quot;:&quot;$&quot;,&quot;id&quot;:&quot;41&quot;,&quot;aid&quot;:null,&quot;ts&quot;:1623164053655,&quot;cs&quot;:&quot;JZvAAf/qqxWBlZxyB8ooXg==&quot;,&quot;size&quot;:{&quot;width&quot;:50,&quot;height&quot;:19}}" id="792" name="Google Shape;79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628" y="2333279"/>
            <a:ext cx="476250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87"/>
          <p:cNvSpPr/>
          <p:nvPr/>
        </p:nvSpPr>
        <p:spPr>
          <a:xfrm>
            <a:off x="3924025" y="2011900"/>
            <a:ext cx="1034400" cy="8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/>
          </a:p>
        </p:txBody>
      </p:sp>
      <p:pic>
        <p:nvPicPr>
          <p:cNvPr descr="{&quot;id&quot;:&quot;41&quot;,&quot;aid&quot;:null,&quot;code&quot;:&quot;$U_{m\\times m}$&quot;,&quot;font&quot;:{&quot;size&quot;:14,&quot;color&quot;:&quot;#000000&quot;,&quot;family&quot;:&quot;Arial&quot;},&quot;backgroundColor&quot;:&quot;#EEEEEE&quot;,&quot;type&quot;:&quot;$&quot;,&quot;backgroundColorModified&quot;:false,&quot;ts&quot;:1623164000894,&quot;cs&quot;:&quot;gPLe9elXeUHr8cZrpitJ4g==&quot;,&quot;size&quot;:{&quot;width&quot;:52.333333333333336,&quot;height&quot;:18.166666666666668}}" id="794" name="Google Shape;7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460" y="2361357"/>
            <a:ext cx="498475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7"/>
          <p:cNvSpPr/>
          <p:nvPr/>
        </p:nvSpPr>
        <p:spPr>
          <a:xfrm>
            <a:off x="6967050" y="2011925"/>
            <a:ext cx="1144500" cy="8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/>
          </a:p>
        </p:txBody>
      </p:sp>
      <p:pic>
        <p:nvPicPr>
          <p:cNvPr descr="{&quot;backgroundColor&quot;:&quot;#EEEEEE&quot;,&quot;backgroundColorModified&quot;:false,&quot;font&quot;:{&quot;color&quot;:&quot;#000000&quot;,&quot;size&quot;:14,&quot;family&quot;:&quot;Arial&quot;},&quot;code&quot;:&quot;$V_{n\\times n}^{T}$&quot;,&quot;aid&quot;:null,&quot;type&quot;:&quot;$&quot;,&quot;id&quot;:&quot;41&quot;,&quot;ts&quot;:1623163862425,&quot;cs&quot;:&quot;gMdHecjnA4mxiYRUGqcR4g==&quot;,&quot;size&quot;:{&quot;width&quot;:41.666666666666664,&quot;height&quot;:23.666666666666668}}" id="796" name="Google Shape;796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2330" y="2351475"/>
            <a:ext cx="396875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87"/>
          <p:cNvSpPr/>
          <p:nvPr/>
        </p:nvSpPr>
        <p:spPr>
          <a:xfrm>
            <a:off x="5461650" y="2011925"/>
            <a:ext cx="1078800" cy="86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endParaRPr/>
          </a:p>
        </p:txBody>
      </p:sp>
      <p:pic>
        <p:nvPicPr>
          <p:cNvPr descr="{&quot;code&quot;:&quot;$D_{m\\times n}$&quot;,&quot;backgroundColor&quot;:&quot;#EEEEEE&quot;,&quot;backgroundColorModified&quot;:false,&quot;id&quot;:&quot;41&quot;,&quot;font&quot;:{&quot;family&quot;:&quot;Arial&quot;,&quot;size&quot;:14,&quot;color&quot;:&quot;#000000&quot;},&quot;type&quot;:&quot;$&quot;,&quot;aid&quot;:null,&quot;ts&quot;:1623163904874,&quot;cs&quot;:&quot;3YIXigkDrvQqG8LJoMGAzg==&quot;,&quot;size&quot;:{&quot;width&quot;:52,&quot;height&quot;:18.166666666666668}}" id="798" name="Google Shape;798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4613" y="2354784"/>
            <a:ext cx="495300" cy="173038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87"/>
          <p:cNvSpPr txBox="1"/>
          <p:nvPr/>
        </p:nvSpPr>
        <p:spPr>
          <a:xfrm>
            <a:off x="3188005" y="2247775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=</a:t>
            </a:r>
            <a:endParaRPr/>
          </a:p>
        </p:txBody>
      </p:sp>
      <p:sp>
        <p:nvSpPr>
          <p:cNvPr id="800" name="Google Shape;800;p87"/>
          <p:cNvSpPr txBox="1"/>
          <p:nvPr/>
        </p:nvSpPr>
        <p:spPr>
          <a:xfrm>
            <a:off x="4991625" y="2264088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/>
          </a:p>
        </p:txBody>
      </p:sp>
      <p:sp>
        <p:nvSpPr>
          <p:cNvPr id="801" name="Google Shape;801;p87"/>
          <p:cNvSpPr txBox="1"/>
          <p:nvPr/>
        </p:nvSpPr>
        <p:spPr>
          <a:xfrm>
            <a:off x="6516113" y="2223663"/>
            <a:ext cx="4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/>
          </a:p>
        </p:txBody>
      </p:sp>
      <p:pic>
        <p:nvPicPr>
          <p:cNvPr descr="{&quot;code&quot;:&quot;$\\sigma_{1}\\geqslant\\sigma_{2}\\geqslant...\\geqslant\\sigma_{r}&gt;0=0=...=0$&quot;,&quot;backgroundColor&quot;:&quot;#FFFFFF&quot;,&quot;font&quot;:{&quot;size&quot;:18,&quot;color&quot;:&quot;#595959&quot;,&quot;family&quot;:&quot;Arial&quot;},&quot;id&quot;:&quot;42&quot;,&quot;backgroundColorModified&quot;:false,&quot;type&quot;:&quot;$&quot;,&quot;aid&quot;:null,&quot;ts&quot;:1623164546696,&quot;cs&quot;:&quot;NI1B4Qjaeu9x9y6ZHquiwg==&quot;,&quot;size&quot;:{&quot;width&quot;:428,&quot;height&quot;:23.666666666666668}}" id="802" name="Google Shape;802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15625" y="3504525"/>
            <a:ext cx="4076700" cy="225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font&quot;:{&quot;color&quot;:&quot;#595959&quot;,&quot;family&quot;:&quot;Arial&quot;,&quot;size&quot;:18},&quot;backgroundColorModified&quot;:false,&quot;type&quot;:&quot;$&quot;,&quot;aid&quot;:null,&quot;id&quot;:&quot;47&quot;,&quot;code&quot;:&quot;$\\sigma _{i\\,}$&quot;,&quot;ts&quot;:1623169056492,&quot;cs&quot;:&quot;9vADe21q/flThvGmjqRVeg==&quot;,&quot;size&quot;:{&quot;width&quot;:21.333333333333332,&quot;height&quot;:16.833333333333332}}" id="803" name="Google Shape;803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47375" y="2085404"/>
            <a:ext cx="203200" cy="160338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87"/>
          <p:cNvSpPr txBox="1"/>
          <p:nvPr>
            <p:ph idx="1" type="body"/>
          </p:nvPr>
        </p:nvSpPr>
        <p:spPr>
          <a:xfrm>
            <a:off x="311700" y="3960425"/>
            <a:ext cx="867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Vấn đề: Thường có lượng nhỏ       có giá trị lớn. Còn lại các  gần bằng 0</a:t>
            </a:r>
            <a:endParaRPr b="1"/>
          </a:p>
        </p:txBody>
      </p:sp>
      <p:pic>
        <p:nvPicPr>
          <p:cNvPr descr="{&quot;font&quot;:{&quot;size&quot;:18,&quot;family&quot;:&quot;Arial&quot;,&quot;color&quot;:&quot;#595959&quot;},&quot;backgroundColor&quot;:&quot;#FFFFFF&quot;,&quot;code&quot;:&quot;$\\sigma_{i}$&quot;,&quot;id&quot;:&quot;48&quot;,&quot;type&quot;:&quot;$&quot;,&quot;backgroundColorModified&quot;:false,&quot;aid&quot;:null,&quot;ts&quot;:1623169234039,&quot;cs&quot;:&quot;h2SaE1UKUiPevltBi9dXlw==&quot;,&quot;size&quot;:{&quot;width&quot;:21,&quot;height&quot;:16.833333333333332}}" id="805" name="Google Shape;805;p8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95728" y="4124475"/>
            <a:ext cx="245525" cy="1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Truncated SVD</a:t>
            </a:r>
            <a:endParaRPr/>
          </a:p>
        </p:txBody>
      </p:sp>
      <p:sp>
        <p:nvSpPr>
          <p:cNvPr id="812" name="Google Shape;812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Ai ma trận hạng r-1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 ma trận hạng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Ak là ma trận hạng 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4" name="Google Shape;81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425" y="1514550"/>
            <a:ext cx="2266950" cy="6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3675" y="2679375"/>
            <a:ext cx="5036650" cy="7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000" y="3887875"/>
            <a:ext cx="5619649" cy="7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Truncated SVD</a:t>
            </a:r>
            <a:endParaRPr/>
          </a:p>
        </p:txBody>
      </p:sp>
      <p:sp>
        <p:nvSpPr>
          <p:cNvPr id="823" name="Google Shape;823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5" name="Google Shape;82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6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4" name="Google Shape;83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75" y="1257125"/>
            <a:ext cx="8286749" cy="331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Chọn k nhỏ hơn 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Định nghĩa độ lệch 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3" name="Google Shape;84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450" y="1608825"/>
            <a:ext cx="4972050" cy="747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backgroundColorModified&quot;:false,&quot;aid&quot;:null,&quot;font&quot;:{&quot;color&quot;:&quot;#595959&quot;,&quot;size&quot;:18,&quot;family&quot;:&quot;Arial&quot;},&quot;type&quot;:&quot;$&quot;,&quot;code&quot;:&quot;$\\left\\|A-A_{k}\\right\\|_{F}=\\sum_{i=k+1}^{r}\\sigma_{i}^{2}$&quot;,&quot;id&quot;:&quot;49&quot;,&quot;ts&quot;:1623169592838,&quot;cs&quot;:&quot;gRno2LVzB7jcrtYPj/UfWg==&quot;,&quot;size&quot;:{&quot;width&quot;:286,&quot;height&quot;:33.25}}" id="844" name="Google Shape;84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475" y="3412516"/>
            <a:ext cx="3385625" cy="393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Truncated SVD (tiếp) </a:t>
            </a:r>
            <a:endParaRPr/>
          </a:p>
        </p:txBody>
      </p:sp>
      <p:sp>
        <p:nvSpPr>
          <p:cNvPr id="851" name="Google Shape;851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Độ lệch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k = 0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Sai số càng nhỏ nếu phần giá trị riêng bị loại càng nhỏ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muốn dữ lại ít nhất 90% thông tin của A: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Trước hết tính mẫu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Sau đó chọn k thỏa mãn bất đẳng thức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852" name="Google Shape;852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backgroundColor&quot;:&quot;#FFFFFF&quot;,&quot;backgroundColorModified&quot;:false,&quot;aid&quot;:null,&quot;font&quot;:{&quot;color&quot;:&quot;#595959&quot;,&quot;size&quot;:18,&quot;family&quot;:&quot;Arial&quot;},&quot;type&quot;:&quot;$&quot;,&quot;code&quot;:&quot;$\\left\\|A-A_{k}\\right\\|_{F}=\\sum_{i=k+1}^{r}\\sigma_{i}^{2}$&quot;,&quot;id&quot;:&quot;49&quot;,&quot;ts&quot;:1623169592838,&quot;cs&quot;:&quot;gRno2LVzB7jcrtYPj/UfWg==&quot;,&quot;size&quot;:{&quot;width&quot;:286,&quot;height&quot;:33.25}}" id="853" name="Google Shape;8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250" y="1239550"/>
            <a:ext cx="2724150" cy="316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id&quot;:&quot;49&quot;,&quot;code&quot;:&quot;$\\left\\|A\\right\\|_{F}=\\sum_{i=1}^{r}\\sigma_{i}^{2}$&quot;,&quot;font&quot;:{&quot;size&quot;:18,&quot;family&quot;:&quot;Arial&quot;,&quot;color&quot;:&quot;#595959&quot;},&quot;aid&quot;:null,&quot;backgroundColorModified&quot;:false,&quot;backgroundColor&quot;:&quot;#FFFFFF&quot;,&quot;ts&quot;:1623169859303,&quot;cs&quot;:&quot;BkBMtFBQ4sL2NANlnxsW7g==&quot;,&quot;size&quot;:{&quot;width&quot;:192.99999999999997,&quot;height&quot;:32}}" id="854" name="Google Shape;85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8283" y="1877200"/>
            <a:ext cx="18383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code&quot;:&quot;$\\frac{\\left\\|A-A_{k}\\right\\|_{F}}{\\left\\|A\\right\\|_{F}}=\\frac{\\sum_{i=k+1}^{r}\\sigma_{i}^{2}}{\\sum_{i=1}^{r}\\sigma_{i}^{2}}$&quot;,&quot;backgroundColorModified&quot;:false,&quot;font&quot;:{&quot;size&quot;:18,&quot;color&quot;:&quot;#595959&quot;,&quot;family&quot;:&quot;Arial&quot;},&quot;aid&quot;:null,&quot;backgroundColor&quot;:&quot;#FFFFFF&quot;,&quot;id&quot;:&quot;49&quot;,&quot;ts&quot;:1623169954617,&quot;cs&quot;:&quot;FjyyksdyXoSjywdu/FGM3g==&quot;,&quot;size&quot;:{&quot;width&quot;:226.39999999999998,&quot;height&quot;:51.19999999999999}}" id="855" name="Google Shape;85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032" y="2678613"/>
            <a:ext cx="2156460" cy="487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font&quot;:{&quot;size&quot;:18,&quot;color&quot;:&quot;#595959&quot;,&quot;family&quot;:&quot;Arial&quot;},&quot;backgroundColor&quot;:&quot;#FFFFFF&quot;,&quot;aid&quot;:null,&quot;backgroundColorModified&quot;:false,&quot;code&quot;:&quot;$\\frac{\\sum_{i=k+1}^{r}\\sigma_{i}^{2}}{\\sum_{i=1}^{r}\\sigma_{i}^{2}}\\geqslant0.9$&quot;,&quot;id&quot;:&quot;49&quot;,&quot;ts&quot;:1694331502547,&quot;cs&quot;:&quot;NptrnkLa9yyHigsifyZfgA==&quot;,&quot;size&quot;:{&quot;width&quot;:167.33333333333326,&quot;height&quot;:51}}" id="856" name="Google Shape;856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9412" y="4568863"/>
            <a:ext cx="15938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5" name="Google Shape;86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1246950"/>
            <a:ext cx="3616425" cy="14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0350" y="2839725"/>
            <a:ext cx="3467100" cy="20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5" name="Google Shape;87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463" y="1218417"/>
            <a:ext cx="7517425" cy="1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75" y="3008124"/>
            <a:ext cx="7517425" cy="15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5" name="Google Shape;88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0400"/>
            <a:ext cx="8306826" cy="20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Bài tập chương 2</a:t>
            </a:r>
            <a:endParaRPr/>
          </a:p>
        </p:txBody>
      </p:sp>
      <p:sp>
        <p:nvSpPr>
          <p:cNvPr id="892" name="Google Shape;892;p96"/>
          <p:cNvSpPr txBox="1"/>
          <p:nvPr>
            <p:ph idx="1" type="body"/>
          </p:nvPr>
        </p:nvSpPr>
        <p:spPr>
          <a:xfrm>
            <a:off x="705475" y="1152475"/>
            <a:ext cx="719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Hãy viết chương trình tính định thức của ma trận 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Hãy  viết chương trình tính ma trận nghịch đảo của 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Hãy viết chương trình tính vectơ riêng và chỉ số riêng của 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Hãy viết chương trình phân rã thành vectơ riêng và chỉ số riêng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Hãy viết chương trình phân rã Cholesky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Hãy viết chương trình phân rã SVD</a:t>
            </a:r>
            <a:endParaRPr/>
          </a:p>
        </p:txBody>
      </p:sp>
      <p:sp>
        <p:nvSpPr>
          <p:cNvPr id="893" name="Google Shape;89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490250" y="450150"/>
            <a:ext cx="783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/>
              <a:t>Các khái niệm cơ bản</a:t>
            </a:r>
            <a:endParaRPr/>
          </a:p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Tài liệu</a:t>
            </a:r>
            <a:endParaRPr/>
          </a:p>
        </p:txBody>
      </p:sp>
      <p:sp>
        <p:nvSpPr>
          <p:cNvPr id="900" name="Google Shape;900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Bài viết Đại số tuyến tính trong học sâu: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https://towardsdatascience.com/linear-algebra-cheat-sheet-for-deep-learning-cd67aba4526c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[V. M. P. Deisenroth, et. al., 2020] Mathematics for Machine Learning, Cambridge University Press.</a:t>
            </a:r>
            <a:r>
              <a:rPr lang="en-US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[E. Lehman, et. al. 2017] Mathematics for Computer Science, Eric Lehman Google Inc.</a:t>
            </a:r>
            <a:endParaRPr/>
          </a:p>
          <a:p>
            <a:pPr indent="-3429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[Gerard O’Regan,2016] Guide to Discrete Mathematics, Springer International Publishing Switzerland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8"/>
          <p:cNvSpPr txBox="1"/>
          <p:nvPr>
            <p:ph idx="4294967295" type="ftr"/>
          </p:nvPr>
        </p:nvSpPr>
        <p:spPr>
          <a:xfrm>
            <a:off x="5357475" y="4869675"/>
            <a:ext cx="366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25" lIns="68675" spcFirstLastPara="1" rIns="68675" wrap="square" tIns="343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7" name="Google Shape;907;p98"/>
          <p:cNvSpPr/>
          <p:nvPr/>
        </p:nvSpPr>
        <p:spPr>
          <a:xfrm>
            <a:off x="1860650" y="1914544"/>
            <a:ext cx="5161528" cy="807957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1">
                <a:ln cap="flat" cmpd="sng" w="2857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Arial"/>
              </a:rPr>
              <a:t>Cám Ơn!</a:t>
            </a:r>
          </a:p>
        </p:txBody>
      </p:sp>
      <p:sp>
        <p:nvSpPr>
          <p:cNvPr id="908" name="Google Shape;908;p98"/>
          <p:cNvSpPr txBox="1"/>
          <p:nvPr>
            <p:ph type="title"/>
          </p:nvPr>
        </p:nvSpPr>
        <p:spPr>
          <a:xfrm>
            <a:off x="369850" y="719063"/>
            <a:ext cx="8444400" cy="549000"/>
          </a:xfrm>
          <a:prstGeom prst="rect">
            <a:avLst/>
          </a:prstGeom>
        </p:spPr>
        <p:txBody>
          <a:bodyPr anchorCtr="0" anchor="b" bIns="34325" lIns="68675" spcFirstLastPara="1" rIns="68675" wrap="square" tIns="3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98"/>
          <p:cNvSpPr txBox="1"/>
          <p:nvPr>
            <p:ph idx="1" type="body"/>
          </p:nvPr>
        </p:nvSpPr>
        <p:spPr>
          <a:xfrm>
            <a:off x="425200" y="1366069"/>
            <a:ext cx="8389200" cy="3690300"/>
          </a:xfrm>
          <a:prstGeom prst="rect">
            <a:avLst/>
          </a:prstGeom>
        </p:spPr>
        <p:txBody>
          <a:bodyPr anchorCtr="0" anchor="t" bIns="34325" lIns="68675" spcFirstLastPara="1" rIns="68675" wrap="square" tIns="343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Vô hướng ( Scalar)</a:t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</a:t>
            </a:r>
            <a:r>
              <a:rPr lang="en-US"/>
              <a:t>ô hướng là </a:t>
            </a:r>
            <a:r>
              <a:rPr b="1" lang="en-US"/>
              <a:t>một số bất kì </a:t>
            </a:r>
            <a:r>
              <a:rPr lang="en-US"/>
              <a:t>thuộc tập số nào đó.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Ngược lại với các đối tượng trong đại số tuyến tính, thường mảng số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Vô hướng có thể có giá trị thực hoặc giá trị nguyên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             - biểu diễn độ </a:t>
            </a:r>
            <a:r>
              <a:rPr lang="en-US"/>
              <a:t>dốc</a:t>
            </a:r>
            <a:r>
              <a:rPr lang="en-US"/>
              <a:t> của một đường thẳng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xác </a:t>
            </a:r>
            <a:r>
              <a:rPr lang="en-US"/>
              <a:t>định</a:t>
            </a:r>
            <a:r>
              <a:rPr lang="en-US"/>
              <a:t> bởi một số thực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Ví dụ                -  biểu diễn số đơn vị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 xác định bởi một số tự nhiên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{&quot;code&quot;:&quot;$x\\in R$&quot;,&quot;backgroundColorModified&quot;:false,&quot;type&quot;:&quot;$&quot;,&quot;id&quot;:&quot;4&quot;,&quot;backgroundColor&quot;:&quot;#FFFFFF&quot;,&quot;aid&quot;:null,&quot;font&quot;:{&quot;size&quot;:18,&quot;family&quot;:&quot;Arial&quot;,&quot;color&quot;:&quot;#595959&quot;},&quot;ts&quot;:1622106202925,&quot;cs&quot;:&quot;YES8J88mHEdmzsQMI7AALg==&quot;,&quot;size&quot;:{&quot;width&quot;:71,&quot;height&quot;:20.666666666666668}}"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100" y="2799575"/>
            <a:ext cx="676275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x\\in R$&quot;,&quot;backgroundColorModified&quot;:false,&quot;type&quot;:&quot;$&quot;,&quot;id&quot;:&quot;4&quot;,&quot;backgroundColor&quot;:&quot;#FFFFFF&quot;,&quot;aid&quot;:null,&quot;font&quot;:{&quot;size&quot;:18,&quot;family&quot;:&quot;Arial&quot;,&quot;color&quot;:&quot;#595959&quot;},&quot;ts&quot;:1622106202925,&quot;cs&quot;:&quot;YES8J88mHEdmzsQMI7AALg==&quot;,&quot;size&quot;:{&quot;width&quot;:71,&quot;height&quot;:20.666666666666668}}"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950" y="3664525"/>
            <a:ext cx="676275" cy="1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